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7CC-F068-4F48-87EE-67B06052E90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FC464-600E-4530-ABC0-FD65E54DE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BF48-18FE-43E3-81AB-74B543FE0B8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4.jpeg"/><Relationship Id="rId21" Type="http://schemas.openxmlformats.org/officeDocument/2006/relationships/image" Target="../media/image21.jpeg"/><Relationship Id="rId7" Type="http://schemas.openxmlformats.org/officeDocument/2006/relationships/image" Target="../media/image2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1.gif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75" y="1214439"/>
            <a:ext cx="8715375" cy="150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Уважаемые </a:t>
            </a:r>
          </a:p>
          <a:p>
            <a:pPr algn="ctr">
              <a:defRPr/>
            </a:pP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преподаватели и студенты!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14290"/>
            <a:ext cx="8858312" cy="107157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4" y="285750"/>
            <a:ext cx="5857886" cy="928672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2400" b="1" i="1" dirty="0" smtClean="0">
                <a:solidFill>
                  <a:schemeClr val="accent2"/>
                </a:solidFill>
              </a:rPr>
              <a:t>«Библиотека – это ключ, которым </a:t>
            </a:r>
            <a:br>
              <a:rPr lang="ru-RU" sz="2400" b="1" i="1" dirty="0" smtClean="0">
                <a:solidFill>
                  <a:schemeClr val="accent2"/>
                </a:solidFill>
              </a:rPr>
            </a:br>
            <a:r>
              <a:rPr lang="ru-RU" sz="2400" b="1" i="1" dirty="0" smtClean="0">
                <a:solidFill>
                  <a:schemeClr val="accent2"/>
                </a:solidFill>
              </a:rPr>
              <a:t>открывается дверь в обучение» </a:t>
            </a:r>
            <a:br>
              <a:rPr lang="ru-RU" sz="2400" b="1" i="1" dirty="0" smtClean="0">
                <a:solidFill>
                  <a:schemeClr val="accent2"/>
                </a:solidFill>
              </a:rPr>
            </a:br>
            <a:r>
              <a:rPr lang="ru-RU" sz="2400" i="1" dirty="0" smtClean="0">
                <a:solidFill>
                  <a:schemeClr val="accent2"/>
                </a:solidFill>
              </a:rPr>
              <a:t>А. Моруа</a:t>
            </a:r>
          </a:p>
        </p:txBody>
      </p:sp>
      <p:pic>
        <p:nvPicPr>
          <p:cNvPr id="13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85728"/>
            <a:ext cx="952349" cy="936000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85720" y="2714620"/>
            <a:ext cx="87153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Продолжаем рубрику</a:t>
            </a:r>
            <a:r>
              <a:rPr lang="ru-RU" sz="40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endParaRPr lang="ru-RU" sz="4000" b="1" i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4000" b="1" i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«Виртуальная </a:t>
            </a:r>
            <a:endParaRPr lang="ru-RU" sz="4000" b="1" i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40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выставка»</a:t>
            </a: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4000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4" descr="http://nppk54.ru/images/%D0%91%D0%B8%D0%B1%D0%BB/IMG_8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00504"/>
            <a:ext cx="3508287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35798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32.81</a:t>
            </a:r>
            <a:b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Х 55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3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Хлебников, А. А.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Информатика </a:t>
            </a:r>
            <a: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[Текст]: учебник / А.А.Хлебников. – </a:t>
            </a:r>
            <a:b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3 изд., стер. - Ростов </a:t>
            </a:r>
            <a:r>
              <a:rPr lang="ru-RU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/Д.: Феникс,2012. - 509 с. : ил. - (Среднее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300" kern="0" dirty="0" smtClean="0"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latin typeface="+mj-lt"/>
                <a:ea typeface="+mj-ea"/>
                <a:cs typeface="+mj-cs"/>
              </a:rPr>
              <a:t>	Учебник предназначен для изучения теоретических </a:t>
            </a:r>
            <a:br>
              <a:rPr lang="ru-RU" kern="0" dirty="0" smtClean="0">
                <a:latin typeface="+mj-lt"/>
                <a:ea typeface="+mj-ea"/>
                <a:cs typeface="+mj-cs"/>
              </a:rPr>
            </a:br>
            <a:r>
              <a:rPr lang="ru-RU" kern="0" dirty="0" smtClean="0">
                <a:latin typeface="+mj-lt"/>
                <a:ea typeface="+mj-ea"/>
                <a:cs typeface="+mj-cs"/>
              </a:rPr>
              <a:t>и прикладных основ информатики. Содержит основные сведения о целях и предмете курса информатики, </a:t>
            </a:r>
            <a:br>
              <a:rPr lang="ru-RU" kern="0" dirty="0" smtClean="0">
                <a:latin typeface="+mj-lt"/>
                <a:ea typeface="+mj-ea"/>
                <a:cs typeface="+mj-cs"/>
              </a:rPr>
            </a:br>
            <a:r>
              <a:rPr lang="ru-RU" kern="0" dirty="0" smtClean="0">
                <a:latin typeface="+mj-lt"/>
                <a:ea typeface="+mj-ea"/>
                <a:cs typeface="+mj-cs"/>
              </a:rPr>
              <a:t>ее основных компонентах и решаемых задачах. Включен обзор технического обеспечения современных электронных вычислительных машин, используемых в повседневной жизни. Содержит описание современного программного обеспечения, в том числе операционных систем и прикладных программ. Раскрыты основные вопросы алгоритмизации программирования. Содержит основные сведения о методах коллективной обработки информации и компьютерных сетях, а также связанных с ними проблемах защиты информации </a:t>
            </a:r>
            <a:br>
              <a:rPr lang="ru-RU" kern="0" dirty="0" smtClean="0">
                <a:latin typeface="+mj-lt"/>
                <a:ea typeface="+mj-ea"/>
                <a:cs typeface="+mj-cs"/>
              </a:rPr>
            </a:br>
            <a:r>
              <a:rPr lang="ru-RU" kern="0" dirty="0" smtClean="0">
                <a:latin typeface="+mj-lt"/>
                <a:ea typeface="+mj-ea"/>
                <a:cs typeface="+mj-cs"/>
              </a:rPr>
              <a:t>от несанкционированного доступа и уничтожения, в том числе от вирусов.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33796" name="Picture 4" descr="http://e5img.ru/image/big/88/12/informatika-uchebnik_10601288.jpg"/>
          <p:cNvPicPr>
            <a:picLocks noChangeAspect="1" noChangeArrowheads="1"/>
          </p:cNvPicPr>
          <p:nvPr/>
        </p:nvPicPr>
        <p:blipFill>
          <a:blip r:embed="rId4"/>
          <a:srcRect l="17911" r="17163"/>
          <a:stretch>
            <a:fillRect/>
          </a:stretch>
        </p:blipFill>
        <p:spPr bwMode="auto">
          <a:xfrm>
            <a:off x="6663827" y="2214554"/>
            <a:ext cx="2337329" cy="360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786050" y="1142984"/>
            <a:ext cx="6215106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cs typeface="Arial" pitchFamily="34" charset="0"/>
              </a:rPr>
              <a:t>32.965я723</a:t>
            </a:r>
            <a:br>
              <a:rPr lang="ru-RU" kern="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cs typeface="Arial" pitchFamily="34" charset="0"/>
              </a:rPr>
              <a:t>Л 13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Лавровская, О. Б.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	Технические средства информатизации </a:t>
            </a:r>
            <a:r>
              <a:rPr lang="ru-RU" kern="0" dirty="0" smtClean="0">
                <a:solidFill>
                  <a:srgbClr val="002060"/>
                </a:solidFill>
                <a:cs typeface="Arial" pitchFamily="34" charset="0"/>
              </a:rPr>
              <a:t>[Текст]: практикум; учебное пособие / О.Б.Лавровская. - 2 изд., стер. - М.: Академия, 2013. - 206 с. : ил. - (Среднее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kern="0" dirty="0" smtClean="0"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cs typeface="Arial" pitchFamily="34" charset="0"/>
              </a:rPr>
              <a:t>	Данное издание представляет собой практикум </a:t>
            </a:r>
            <a:br>
              <a:rPr lang="ru-RU" kern="0" dirty="0" smtClean="0">
                <a:cs typeface="Arial" pitchFamily="34" charset="0"/>
              </a:rPr>
            </a:br>
            <a:r>
              <a:rPr lang="ru-RU" kern="0" dirty="0" smtClean="0">
                <a:cs typeface="Arial" pitchFamily="34" charset="0"/>
              </a:rPr>
              <a:t>по дисциплине "Технические средства информатизации" </a:t>
            </a:r>
            <a:br>
              <a:rPr lang="ru-RU" kern="0" dirty="0" smtClean="0">
                <a:cs typeface="Arial" pitchFamily="34" charset="0"/>
              </a:rPr>
            </a:br>
            <a:r>
              <a:rPr lang="ru-RU" kern="0" dirty="0" smtClean="0">
                <a:cs typeface="Arial" pitchFamily="34" charset="0"/>
              </a:rPr>
              <a:t>и включает в себя 10 практических работ. Каждая работа соответствует главе учебника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cs typeface="Arial" pitchFamily="34" charset="0"/>
              </a:rPr>
              <a:t>	Используются контрольные вопросы, приведенные </a:t>
            </a:r>
            <a:br>
              <a:rPr lang="ru-RU" kern="0" dirty="0" smtClean="0">
                <a:cs typeface="Arial" pitchFamily="34" charset="0"/>
              </a:rPr>
            </a:br>
            <a:r>
              <a:rPr lang="ru-RU" kern="0" dirty="0" smtClean="0">
                <a:cs typeface="Arial" pitchFamily="34" charset="0"/>
              </a:rPr>
              <a:t>в конце каждой главы.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cs typeface="Arial" pitchFamily="34" charset="0"/>
              </a:rPr>
              <a:t>	Может быть использовано для проведения практических занятий основных и факультативных групп, а также для индивидуального совершенствования имеющихся навыков работы с компьютерными программными продуктами.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7170" name="Picture 2" descr="http://polistaj.ru/image/Small/multimedia/books_covers/1005561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774" y="2006454"/>
            <a:ext cx="2516400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143668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lvl="0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cs typeface="Arial"/>
              </a:rPr>
              <a:t>32.973я723</a:t>
            </a:r>
            <a:br>
              <a:rPr lang="ru-RU" kern="0" dirty="0" smtClean="0">
                <a:solidFill>
                  <a:srgbClr val="002060"/>
                </a:solidFill>
                <a:cs typeface="Arial"/>
              </a:rPr>
            </a:br>
            <a:r>
              <a:rPr lang="ru-RU" kern="0" dirty="0" smtClean="0">
                <a:solidFill>
                  <a:srgbClr val="002060"/>
                </a:solidFill>
                <a:cs typeface="Arial"/>
              </a:rPr>
              <a:t>С 31</a:t>
            </a:r>
          </a:p>
          <a:p>
            <a:pPr lvl="0"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  <a:cs typeface="Arial"/>
            </a:endParaRPr>
          </a:p>
          <a:p>
            <a:pPr lvl="0"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Сенкевич, А. В.</a:t>
            </a:r>
          </a:p>
          <a:p>
            <a:pPr lvl="0"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	Архитектура ЭВМ и вычислительные системы </a:t>
            </a:r>
            <a:r>
              <a:rPr lang="ru-RU" kern="0" dirty="0" smtClean="0">
                <a:solidFill>
                  <a:srgbClr val="002060"/>
                </a:solidFill>
                <a:cs typeface="Arial"/>
              </a:rPr>
              <a:t>[Текст]: учебник / А.В.Сенкевич. - М.: Академия, 2014. - 234 с. : ил. - (Профессиональное образование). </a:t>
            </a:r>
          </a:p>
          <a:p>
            <a:pPr lvl="0" eaLnBrk="0" hangingPunct="0">
              <a:tabLst>
                <a:tab pos="357188" algn="l"/>
              </a:tabLst>
              <a:defRPr/>
            </a:pPr>
            <a:endParaRPr lang="ru-RU" kern="0" dirty="0" smtClean="0">
              <a:cs typeface="Arial"/>
            </a:endParaRPr>
          </a:p>
          <a:p>
            <a:pPr lvl="0"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cs typeface="Arial"/>
              </a:rPr>
              <a:t>	В учебнике рассмотрены цифровые вычислительные системы и их архитектурные особенности, работа основных логических блоков системы, вычисления </a:t>
            </a:r>
            <a:br>
              <a:rPr lang="ru-RU" kern="0" dirty="0" smtClean="0">
                <a:cs typeface="Arial"/>
              </a:rPr>
            </a:br>
            <a:r>
              <a:rPr lang="ru-RU" kern="0" dirty="0" smtClean="0">
                <a:cs typeface="Arial"/>
              </a:rPr>
              <a:t>в многопроцессорных и многоядерных системах, кэш-памяти. </a:t>
            </a:r>
          </a:p>
          <a:p>
            <a:pPr lvl="0"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cs typeface="Arial"/>
              </a:rPr>
              <a:t>	Дана классификация вычислительных платформ. </a:t>
            </a:r>
          </a:p>
          <a:p>
            <a:pPr lvl="0"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cs typeface="Arial"/>
              </a:rPr>
              <a:t>	Описаны методы повышения производительности многопроцессорных и многоядерных систем.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8194" name="Picture 2" descr="http://s4.goods.ozstatic.by/1000/196/384/10/10384196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006454"/>
            <a:ext cx="2551639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32.973я723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Ф 96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/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b="1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Фуфаев</a:t>
            </a: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, Э. В.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Разработка и эксплуатация удаленных баз данных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[Текст]: учебник /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Э.В.Фуфаев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,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Д.Э.Фуфаев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. - 4 изд., стер. - М.: Академия, 2014. - 251 с. : ил. - (Среднее профессиональное образование).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Даны теоретические основы и практические рекомендации по разработке и эксплуатации удаленных баз данных при создании информационных систем для различных задач управления.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Рассмотрены современные технологии доступа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к удаленным базам данных.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30722" name="Picture 2" descr="http://static1.ozone.ru/multimedia/books_covers/10055591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2532600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286544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+mj-cs"/>
              </a:rPr>
              <a:t>32.973я723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+mj-cs"/>
              </a:rPr>
              <a:t>А 19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300" kern="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Аверин</a:t>
            </a: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, В. Н.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Компьютерная инженерная графика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[Текст]: учебное пособие /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В.Н.Аверин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. - 5 изд., стер. - М. : Академия, 2013. - 224 с. : ил. - (Среднее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300" kern="0" dirty="0" smtClean="0">
              <a:solidFill>
                <a:schemeClr val="tx2"/>
              </a:solidFill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	</a:t>
            </a:r>
            <a:r>
              <a:rPr lang="ru-RU" kern="0" dirty="0" smtClean="0">
                <a:ea typeface="+mj-ea"/>
                <a:cs typeface="Arial" pitchFamily="34" charset="0"/>
              </a:rPr>
              <a:t>Излагаются основы компьютерного создания конструкторской документации на основе профессиональной версии системы КОМПАС. Описан интерфейс этой системы, рассмотрены примеры построения изображений простейших геометрических фигур и возможности их редактирования. Приведены примеры создания в системе КОМПАС различных чертежей с использованием библиотек данной системы, спецификацией сборочных единиц и таблиц. Рассмотрены особенности и основные операции создания объемных моделей деталей с применением системы КОМПАС-3D, приведены примеры создания трехмерных сборок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и построения на их основе сборочных чертежей. Показана возможность экспорта чертежей в систему </a:t>
            </a:r>
            <a:r>
              <a:rPr lang="ru-RU" kern="0" dirty="0" err="1" smtClean="0">
                <a:ea typeface="+mj-ea"/>
                <a:cs typeface="Arial" pitchFamily="34" charset="0"/>
              </a:rPr>
              <a:t>AutoCAD</a:t>
            </a:r>
            <a:r>
              <a:rPr lang="ru-RU" kern="0" dirty="0" smtClean="0">
                <a:ea typeface="+mj-ea"/>
                <a:cs typeface="Arial" pitchFamily="34" charset="0"/>
              </a:rPr>
              <a:t>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и импорта чертежей из этой системы.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8" name="Picture 2" descr="E:\Мои документы\библ\на сайт\книги\авер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331" y="2071678"/>
            <a:ext cx="2409825" cy="36004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32.973.26-018.2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М 15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endParaRPr lang="ru-RU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Макконнелл</a:t>
            </a: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, С.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Совершенный код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[Текст]: мастер-класс /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С.Макконнелл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; пер. с англ.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В.Г.Вшивцева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. - М.: Русская редакция, 2013. - 869 с. : ил.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</a:t>
            </a:r>
            <a:r>
              <a:rPr lang="ru-RU" kern="0" dirty="0" smtClean="0">
                <a:ea typeface="+mj-ea"/>
                <a:cs typeface="Arial" pitchFamily="34" charset="0"/>
              </a:rPr>
              <a:t>Опираясь на академические исследования, с одной стороны, и практический опыт коммерческих разработок ПО - с другой, автор синтезировал из самых эффективных методик и наиболее эффективных принципов ясное прагматичное руководство.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Каков бы ни был ваш профессиональный уровень,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с какими бы средствами разработками вы ни работали, какова бы ни была сложность вашего проекта, в этой книге вы найдете нужную информацию, она заставит вас размышлять и поможет создать совершенный код.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29698" name="Picture 2" descr="http://cs624818.vk.me/v624818783/38ecd/N2RiMr5fd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2431800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32.973я723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Ц 27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endParaRPr lang="ru-RU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Цветкова, М. С.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Информатика и ИКТ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[Текст]: учебник / М.С.Цветкова, Л.С.Великович. - 5 изд., стер. - М.: Академия, 2013. - 349 с. : ил. - (Начальное и 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300" kern="0" dirty="0" smtClean="0">
              <a:solidFill>
                <a:schemeClr val="tx2"/>
              </a:solidFill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	</a:t>
            </a:r>
            <a:r>
              <a:rPr lang="ru-RU" kern="0" dirty="0" smtClean="0">
                <a:ea typeface="+mj-ea"/>
                <a:cs typeface="Arial" pitchFamily="34" charset="0"/>
              </a:rPr>
              <a:t>Дано понятие информационных процессов. Рассмотрены информационные модели, системы счисления, технологии программирования, принципы кодирования, хранения, поиска и обработки информации.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Приведены основы алгоритмизации, даны примеры алгоритмов обработки информации. Описаны средства информационных и телекоммуникационных технологий.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Подробно изложена технология создания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и преобразования информационных объектов (обработка текста, графического и табличного материала, звуковой информации, создание </a:t>
            </a:r>
            <a:r>
              <a:rPr lang="ru-RU" kern="0" dirty="0" err="1" smtClean="0">
                <a:ea typeface="+mj-ea"/>
                <a:cs typeface="Arial" pitchFamily="34" charset="0"/>
              </a:rPr>
              <a:t>мультимедийной</a:t>
            </a:r>
            <a:r>
              <a:rPr lang="ru-RU" kern="0" dirty="0" smtClean="0">
                <a:ea typeface="+mj-ea"/>
                <a:cs typeface="Arial" pitchFamily="34" charset="0"/>
              </a:rPr>
              <a:t> презентации).</a:t>
            </a:r>
            <a:r>
              <a:rPr lang="ru-RU" kern="0" dirty="0" smtClean="0">
                <a:ea typeface="+mj-ea"/>
                <a:cs typeface="+mj-cs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16388" name="Picture 4" descr="http://www.100book.ru/b848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2558" y="1785926"/>
            <a:ext cx="2537160" cy="378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32.973я723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Р 83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endParaRPr lang="ru-RU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Рудаков, А. В.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Технология разработки программных продуктов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[Текст]: учебник / А.В.Рудаков. - 8 изд., стер. - М.: Академия, 2013. - 208 с. - (Среднее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kern="0" dirty="0" smtClean="0"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Рассмотрены история возникновения, современное состояние, принципы организации, основные положения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и перспективы развития технологии разработки программных продуктов.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27650" name="Picture 2" descr="http://www.wmlotto.ru/img/books_covers/10055581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2516400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215106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32.973я723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П 84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300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Прохорский</a:t>
            </a: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, Г. В.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Информационные технологии в архитектуре </a:t>
            </a:r>
            <a:b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и строительстве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 : учебное пособие /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Г.В.Прохорский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. - 2 изд., стер. - М.: КНОРУС, 2012. - 264 с. : ил. -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300" kern="0" dirty="0" smtClean="0"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Излагаются систематизированные сведения по основам компьютерных технологий и их применению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в профессиональной деятельности архитектора и строителя. 	Приводятся сведения о технических средствах и методах сбора, накопления, обработки и использования информации различного характера (текстовой, числовой, табличной, графической, пространственно-распределенной).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Освещаются методы разработки и создания баз данных. Рассматриваются возможности наиболее распространенных программных пакетов компьютерной графики, автоматизированного черчения и проектирования.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Подробно рассмотрены вопросы практической работы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в Интернете.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8" name="Picture 2" descr="G:\мари\книги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0700" y="2071678"/>
            <a:ext cx="2410456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32.973я721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К 44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endParaRPr lang="ru-RU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Киселев, С. В.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</a:t>
            </a:r>
            <a:r>
              <a:rPr lang="ru-RU" b="1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Flash</a:t>
            </a: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 - технологии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 : учебное пособие / С.В.Киселев, С.В.Алексахин, А.В.Остроух. - 3 изд., стер. - М.: Академия, 2012. - 64 с. : ил. - (Непрерывное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В учебном пособии предлагается применение </a:t>
            </a:r>
            <a:r>
              <a:rPr lang="ru-RU" kern="0" dirty="0" err="1" smtClean="0">
                <a:ea typeface="+mj-ea"/>
                <a:cs typeface="Arial" pitchFamily="34" charset="0"/>
              </a:rPr>
              <a:t>компетентностного</a:t>
            </a:r>
            <a:r>
              <a:rPr lang="ru-RU" kern="0" dirty="0" smtClean="0">
                <a:ea typeface="+mj-ea"/>
                <a:cs typeface="Arial" pitchFamily="34" charset="0"/>
              </a:rPr>
              <a:t> подхода к подготовке операторов ЭВМ.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Изложены методы создания анимации, презентаций, </a:t>
            </a:r>
            <a:r>
              <a:rPr lang="ru-RU" kern="0" dirty="0" err="1" smtClean="0">
                <a:ea typeface="+mj-ea"/>
                <a:cs typeface="Arial" pitchFamily="34" charset="0"/>
              </a:rPr>
              <a:t>Flesh</a:t>
            </a:r>
            <a:r>
              <a:rPr lang="ru-RU" kern="0" dirty="0" smtClean="0">
                <a:ea typeface="+mj-ea"/>
                <a:cs typeface="Arial" pitchFamily="34" charset="0"/>
              </a:rPr>
              <a:t> - сайтов.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Рассмотрены основные возможности </a:t>
            </a:r>
            <a:r>
              <a:rPr lang="ru-RU" kern="0" dirty="0" err="1" smtClean="0">
                <a:ea typeface="+mj-ea"/>
                <a:cs typeface="Arial" pitchFamily="34" charset="0"/>
              </a:rPr>
              <a:t>Flesh</a:t>
            </a:r>
            <a:r>
              <a:rPr lang="ru-RU" kern="0" dirty="0" smtClean="0">
                <a:ea typeface="+mj-ea"/>
                <a:cs typeface="Arial" pitchFamily="34" charset="0"/>
              </a:rPr>
              <a:t> - технологий: векторная графика, поддержка нескольких видов анимации, включение синхронного звукового сопровождения, поддержка взаимодействия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с импортируемыми графическими формами.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25601" name="Picture 1" descr="E:\М.А\книги выставка\1.jpg"/>
          <p:cNvPicPr>
            <a:picLocks noChangeAspect="1" noChangeArrowheads="1"/>
          </p:cNvPicPr>
          <p:nvPr/>
        </p:nvPicPr>
        <p:blipFill>
          <a:blip r:embed="rId4" cstate="print"/>
          <a:srcRect r="3395"/>
          <a:stretch>
            <a:fillRect/>
          </a:stretch>
        </p:blipFill>
        <p:spPr bwMode="auto">
          <a:xfrm>
            <a:off x="285720" y="2071678"/>
            <a:ext cx="2428892" cy="360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14348" y="4143380"/>
            <a:ext cx="6643734" cy="1143008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 anchor="ctr"/>
          <a:lstStyle/>
          <a:p>
            <a:pPr eaLnBrk="0" hangingPunct="0">
              <a:defRPr/>
            </a:pPr>
            <a:r>
              <a:rPr lang="ru-RU" sz="2000" b="1" i="1" kern="0" dirty="0" smtClean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по специальности</a:t>
            </a:r>
            <a:endParaRPr lang="ru-RU" sz="2000" b="1" i="1" kern="0" dirty="0">
              <a:solidFill>
                <a:srgbClr val="0070C0"/>
              </a:solidFill>
              <a:latin typeface="+mj-lt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200" b="1" i="1" kern="0" dirty="0" smtClean="0">
                <a:solidFill>
                  <a:srgbClr val="CC00FF"/>
                </a:solidFill>
                <a:latin typeface="+mj-lt"/>
                <a:ea typeface="+mj-ea"/>
                <a:cs typeface="Times New Roman" pitchFamily="18" charset="0"/>
              </a:rPr>
              <a:t>Прикладная информатика (по отраслям</a:t>
            </a:r>
            <a:r>
              <a:rPr lang="ru-RU" sz="2400" b="1" i="1" kern="0" dirty="0" smtClean="0">
                <a:solidFill>
                  <a:srgbClr val="CC00FF"/>
                </a:solidFill>
                <a:latin typeface="+mj-lt"/>
                <a:ea typeface="+mj-ea"/>
                <a:cs typeface="Times New Roman" pitchFamily="18" charset="0"/>
              </a:rPr>
              <a:t>)</a:t>
            </a:r>
          </a:p>
        </p:txBody>
      </p:sp>
      <p:pic>
        <p:nvPicPr>
          <p:cNvPr id="19" name="Picture 2" descr="http://polistaj.ru/image/Small/multimedia/books_covers/1005561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736"/>
            <a:ext cx="838800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7" name="Picture 3" descr="E:\М.А\книги выставка\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357290" y="1428736"/>
            <a:ext cx="810705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4" descr="http://e5img.ru/image/big/88/12/informatika-uchebnik_10601288.jpg"/>
          <p:cNvPicPr>
            <a:picLocks noChangeAspect="1" noChangeArrowheads="1"/>
          </p:cNvPicPr>
          <p:nvPr/>
        </p:nvPicPr>
        <p:blipFill>
          <a:blip r:embed="rId5"/>
          <a:srcRect l="17911" r="17163"/>
          <a:stretch>
            <a:fillRect/>
          </a:stretch>
        </p:blipFill>
        <p:spPr bwMode="auto">
          <a:xfrm>
            <a:off x="142844" y="1428736"/>
            <a:ext cx="818066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" name="Picture 2" descr="http://www.wmlotto.ru/img/books_covers/10055581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928802"/>
            <a:ext cx="838800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Прямоугольник 20"/>
          <p:cNvSpPr/>
          <p:nvPr/>
        </p:nvSpPr>
        <p:spPr>
          <a:xfrm>
            <a:off x="142844" y="214290"/>
            <a:ext cx="8858312" cy="10715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071538" y="285729"/>
            <a:ext cx="7858180" cy="85725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Литература, поступившая в библиотеку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 (за последние пять лет)</a:t>
            </a:r>
            <a:endParaRPr lang="ru-RU" sz="2400" i="1" dirty="0" smtClean="0">
              <a:solidFill>
                <a:srgbClr val="0070C0"/>
              </a:solidFill>
            </a:endParaRPr>
          </a:p>
        </p:txBody>
      </p:sp>
      <p:pic>
        <p:nvPicPr>
          <p:cNvPr id="22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85728"/>
            <a:ext cx="952349" cy="936000"/>
          </a:xfrm>
          <a:prstGeom prst="rect">
            <a:avLst/>
          </a:prstGeom>
          <a:noFill/>
        </p:spPr>
      </p:pic>
      <p:pic>
        <p:nvPicPr>
          <p:cNvPr id="9" name="Picture 1" descr="E:\М.А\книги\10055579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357298"/>
            <a:ext cx="847800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" descr="http://static1.ozone.ru/multimedia/books_covers/10055591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357298"/>
            <a:ext cx="844200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" name="Picture 2" descr="E:\Мои документы\библ\на сайт\книги\авери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2500306"/>
            <a:ext cx="843334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" name="Picture 2" descr="http://vuz-uchebniki.ru/img/100555837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710" y="1428736"/>
            <a:ext cx="859871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Picture 2" descr="http://s4.goods.ozstatic.by/1000/196/384/10/10384196_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0" y="2000240"/>
            <a:ext cx="850546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" name="Picture 2" descr="http://img.ezop.ua/172/761/000/pravovoe-obespechenie-professionalnoj-deyatelnost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3929066"/>
            <a:ext cx="851351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" name="Picture 4" descr="http://player.myshared.ru/184388/data/images/img3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2214554"/>
            <a:ext cx="974717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" name="Picture 2" descr="G:\мари\книги\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24" y="2928934"/>
            <a:ext cx="803485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Picture 2" descr="http://cs624818.vk.me/v624818783/38ecd/N2RiMr5fd0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71670" y="2571744"/>
            <a:ext cx="810600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4" descr="http://polistaj.ru/image/Small/multimedia/books_covers/1010733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8284" y="1954686"/>
            <a:ext cx="849600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2" descr="http://www.char.ru/books/2540885_Bazovaya_kompyuternaya_podgotovka_Operacionnaya_sistema_ofisnye_prilozheniya_Internet_Praktikum_po_informatike_Grif_MO_RF_CD-ROM_Uchebnoe_posobie.jpg"/>
          <p:cNvPicPr>
            <a:picLocks noChangeAspect="1" noChangeArrowheads="1"/>
          </p:cNvPicPr>
          <p:nvPr/>
        </p:nvPicPr>
        <p:blipFill>
          <a:blip r:embed="rId18" cstate="print">
            <a:lum bright="20000"/>
          </a:blip>
          <a:srcRect/>
          <a:stretch>
            <a:fillRect/>
          </a:stretch>
        </p:blipFill>
        <p:spPr bwMode="auto">
          <a:xfrm>
            <a:off x="5429256" y="2669066"/>
            <a:ext cx="818878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1" descr="E:\М.А\книги\teorii-veroitnostej-i-matematiheskai-statistika-47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43702" y="1928802"/>
            <a:ext cx="806400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2" descr="http://www.knigoed.info/image/book/137401930458537984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29454" y="2571744"/>
            <a:ext cx="829800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2" descr="G:\мари\книги\13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143900" y="2071678"/>
            <a:ext cx="807049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" name="Picture 4" descr="E:\Мои документы\библ\на сайт\мари\книги\5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43702" y="4500570"/>
            <a:ext cx="832129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4" name="Picture 4" descr="http://www.100book.ru/b848308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15206" y="3000372"/>
            <a:ext cx="845720" cy="1260000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" name="Picture 2" descr="http://www.kmrz.ru/catimg/39/398895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43834" y="3571876"/>
            <a:ext cx="805627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4" name="Picture 2" descr="http://www.char.ru/books/2656330_Osnovy_obshchej_psihologii_Uchebnik_Grif_MO_RF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072462" y="4214818"/>
            <a:ext cx="840000" cy="1260000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" name="Picture 2" descr="http://s4.7ba.ru/ex/filecontent/screen_ors/4/c/4/4c41aea0bf5f38e7da93fdc83fbd0775.pdf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214942" y="4929198"/>
            <a:ext cx="897877" cy="1260000"/>
          </a:xfrm>
          <a:prstGeom prst="rect">
            <a:avLst/>
          </a:prstGeom>
          <a:noFill/>
          <a:effectLst>
            <a:outerShdw blurRad="317500" dist="368300" dir="8100000" sx="76000" sy="76000" algn="tr" rotWithShape="0">
              <a:prstClr val="black">
                <a:alpha val="74000"/>
              </a:prstClr>
            </a:outerShdw>
          </a:effectLst>
        </p:spPr>
      </p:pic>
      <p:pic>
        <p:nvPicPr>
          <p:cNvPr id="36" name="Picture 4" descr="http://img.yumpu.com/35366468/1/358x496/4-nun-2012-3-4-a11-nnn-1-2-1-2-3-4-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375107" y="5214950"/>
            <a:ext cx="911273" cy="1260000"/>
          </a:xfrm>
          <a:prstGeom prst="rect">
            <a:avLst/>
          </a:prstGeom>
          <a:noFill/>
          <a:effectLst>
            <a:outerShdw blurRad="152400" dist="88900" dir="8100000" algn="tr" rotWithShape="0">
              <a:prstClr val="black">
                <a:alpha val="49000"/>
              </a:prstClr>
            </a:outerShdw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6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6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6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16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6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16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16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16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16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16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16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16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16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16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16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16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16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16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16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16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16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16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16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66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32.973.1я72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>И 74</a:t>
            </a:r>
            <a:br>
              <a:rPr lang="ru-RU" kern="0" dirty="0" smtClean="0">
                <a:solidFill>
                  <a:srgbClr val="002060"/>
                </a:solidFill>
              </a:rPr>
            </a:br>
            <a:endParaRPr lang="ru-RU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	Информатика и ИКТ. 11 класс </a:t>
            </a:r>
            <a:r>
              <a:rPr lang="ru-RU" kern="0" dirty="0" smtClean="0">
                <a:solidFill>
                  <a:srgbClr val="002060"/>
                </a:solidFill>
              </a:rPr>
              <a:t>[Текст] : учебник; базовый уровень / ред. Н.В.Макарова. - СПб. : Питер, 2012. - 224 с. : ил. - (Учебно-методический комплект для средней школы).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/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В учебнике приводится теоретический материал </a:t>
            </a:r>
            <a:br>
              <a:rPr lang="ru-RU" kern="0" dirty="0" smtClean="0"/>
            </a:br>
            <a:r>
              <a:rPr lang="ru-RU" kern="0" dirty="0" smtClean="0"/>
              <a:t>по основам социальной информатики, </a:t>
            </a:r>
            <a:br>
              <a:rPr lang="ru-RU" kern="0" dirty="0" smtClean="0"/>
            </a:br>
            <a:r>
              <a:rPr lang="ru-RU" kern="0" dirty="0" smtClean="0"/>
              <a:t>по информационным системам и технологиям.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Большое внимание уделяется практикуму </a:t>
            </a:r>
            <a:br>
              <a:rPr lang="ru-RU" kern="0" dirty="0" smtClean="0"/>
            </a:br>
            <a:r>
              <a:rPr lang="ru-RU" kern="0" dirty="0" smtClean="0"/>
              <a:t>по углубленному изучению информационной технологии подготовки текстовых документов в среде </a:t>
            </a:r>
            <a:r>
              <a:rPr lang="ru-RU" kern="0" dirty="0" err="1" smtClean="0"/>
              <a:t>Microsoft</a:t>
            </a:r>
            <a:r>
              <a:rPr lang="ru-RU" kern="0" dirty="0" smtClean="0"/>
              <a:t> </a:t>
            </a:r>
            <a:r>
              <a:rPr lang="ru-RU" kern="0" dirty="0" err="1" smtClean="0"/>
              <a:t>Word</a:t>
            </a:r>
            <a:r>
              <a:rPr lang="ru-RU" kern="0" dirty="0" smtClean="0"/>
              <a:t> </a:t>
            </a:r>
            <a:br>
              <a:rPr lang="ru-RU" kern="0" dirty="0" smtClean="0"/>
            </a:br>
            <a:r>
              <a:rPr lang="ru-RU" kern="0" dirty="0" smtClean="0"/>
              <a:t>и информационной технологии работы с базами данных </a:t>
            </a:r>
            <a:br>
              <a:rPr lang="ru-RU" kern="0" dirty="0" smtClean="0"/>
            </a:br>
            <a:r>
              <a:rPr lang="ru-RU" kern="0" dirty="0" smtClean="0"/>
              <a:t>в среде </a:t>
            </a:r>
            <a:r>
              <a:rPr lang="ru-RU" kern="0" dirty="0" err="1" smtClean="0"/>
              <a:t>Access</a:t>
            </a:r>
            <a:r>
              <a:rPr lang="ru-RU" kern="0" dirty="0" smtClean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32772" name="Picture 4" descr="http://player.myshared.ru/184388/data/images/img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214554"/>
            <a:ext cx="2506414" cy="324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714612" y="1142984"/>
            <a:ext cx="6286544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67.405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М 33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300" b="1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Матвеев, Р. Ф.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Правовое обеспечение профессиональной деятельности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 : краткий курс; учебное пособие / Р.Ф.Матвеев. – 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2 изд.,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испр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. и доп. - М. : ФОРУМ : ИНФРА-М, 2013. - 128 с. - (Профессиональное образование).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300" kern="0" dirty="0" smtClean="0">
              <a:solidFill>
                <a:schemeClr val="tx2"/>
              </a:solidFill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	</a:t>
            </a:r>
            <a:r>
              <a:rPr lang="ru-RU" kern="0" dirty="0" smtClean="0">
                <a:ea typeface="+mj-ea"/>
                <a:cs typeface="Arial" pitchFamily="34" charset="0"/>
              </a:rPr>
              <a:t>Краткий курс знакомит с важнейшими формами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и приемами правового регулирования и правовой защиты профессиональной деятельности.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Большое внимание уделено политическим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и конституционным правам граждан.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Подробно освещено правовое регулирование наиболее массовых профессий - наемных работников государственного и частного секторов, государственных служащих, предпринимателей, работников интеллектуального труда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и т.д.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В пособии студенты найдут не только изложение правовых норм и необходимые пояснения, но и советы,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как ими пользоваться.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20482" name="Picture 2" descr="http://img.ezop.ua/172/761/000/pravovoe-obespechenie-professionalnoj-deyateln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304" y="2000240"/>
            <a:ext cx="2432432" cy="360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74.202.5я723</a:t>
            </a:r>
            <a:b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 19</a:t>
            </a:r>
            <a:b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Пастухова, И. П.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Основы учебно-исследовательской деятельности студентов </a:t>
            </a:r>
            <a:r>
              <a:rPr lang="ru-RU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[Текст] : учебное пособие для студентов учреждений среднего профессионального образования / И.П.Пастухова, Н.В.Тарасова. - 4 изд., стер. - М.: Академия, 2014. - 160 с. : ил. - (Профессиональное образование). 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kern="0" dirty="0" smtClean="0"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latin typeface="+mj-lt"/>
                <a:ea typeface="+mj-ea"/>
                <a:cs typeface="+mj-cs"/>
              </a:rPr>
              <a:t>	В данном учебном пособии рассмотрены психолого-педагогические аспекты организации учебно-исследовательской работы студентов учреждений среднего педагогического образования. определены цели, задачи, содержание, формы и методы работы студентов, показаны различные подходы к организации учебно-исследовательской деятельности.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latin typeface="+mj-lt"/>
                <a:ea typeface="+mj-ea"/>
                <a:cs typeface="+mj-cs"/>
              </a:rPr>
              <a:t>	Предложены рекомендации студентам </a:t>
            </a:r>
            <a:br>
              <a:rPr lang="ru-RU" kern="0" dirty="0" smtClean="0">
                <a:latin typeface="+mj-lt"/>
                <a:ea typeface="+mj-ea"/>
                <a:cs typeface="+mj-cs"/>
              </a:rPr>
            </a:br>
            <a:r>
              <a:rPr lang="ru-RU" kern="0" dirty="0" smtClean="0">
                <a:latin typeface="+mj-lt"/>
                <a:ea typeface="+mj-ea"/>
                <a:cs typeface="+mj-cs"/>
              </a:rPr>
              <a:t>по самоорганизации исследовательской работы.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8" name="Picture 2" descr="http://vuz-uchebniki.ru/img/10055583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2"/>
            <a:ext cx="2579615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28926" y="1071546"/>
            <a:ext cx="6072230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74.202.5я723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В 49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endParaRPr lang="ru-RU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Виноградова, Н. А.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Научно-исследовательская работа студента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 : технология написания и оформления доклада, реферата, курсовой и выпускной квалификационной работы / Н.А.Виноградова,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Н.В.Микляева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. - 10 изд.,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перераб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. и доп. - М.: Академия, 2013. - 128 с. - (Среднее профессиональное образование).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</a:t>
            </a:r>
            <a:r>
              <a:rPr lang="ru-RU" kern="0" dirty="0" smtClean="0">
                <a:ea typeface="+mj-ea"/>
                <a:cs typeface="Arial" pitchFamily="34" charset="0"/>
              </a:rPr>
              <a:t>В учебном пособии охарактеризованы основные виды учебно-исследовательских и научно-исследовательских работ студентов (доклад, реферат, курсовая и выпускная квалификационная работа).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Рассмотрены подходы к выбору темы, представлена технология организации и написания работы, приведены примерная структура и требования к оформлению текста.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Описана процедура защиты научной работы, критерии ее оценивания.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8" name="Picture 4" descr="E:\Мои документы\библ\на сайт\мари\книги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85926"/>
            <a:ext cx="2615260" cy="396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88.5я73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С 81</a:t>
            </a:r>
            <a:b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</a:br>
            <a:endParaRPr lang="ru-RU" kern="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Столяренко, Л. Д.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	Психология общения 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[Текст] : учебник для колледжей / Л.Д.Столяренко, С.И.Самыгин. - Ростов </a:t>
            </a:r>
            <a:r>
              <a:rPr lang="ru-RU" kern="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н</a:t>
            </a:r>
            <a:r>
              <a:rPr lang="ru-RU" kern="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/Д.: Феникс, 2013. - 319 с. -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>
              <a:ea typeface="+mj-ea"/>
              <a:cs typeface="Arial" pitchFamily="34" charset="0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В учебнике излагаются психологические основы общения, взаимодействия и управления людьми с учетом их темперамента, характера, </a:t>
            </a:r>
            <a:r>
              <a:rPr lang="ru-RU" kern="0" dirty="0" err="1" smtClean="0">
                <a:ea typeface="+mj-ea"/>
                <a:cs typeface="Arial" pitchFamily="34" charset="0"/>
              </a:rPr>
              <a:t>психосоциотипа</a:t>
            </a:r>
            <a:r>
              <a:rPr lang="ru-RU" kern="0" dirty="0" smtClean="0">
                <a:ea typeface="+mj-ea"/>
                <a:cs typeface="Arial" pitchFamily="34" charset="0"/>
              </a:rPr>
              <a:t>, позиции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в общении.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Рассматриваются закономерности лидерства </a:t>
            </a:r>
            <a:br>
              <a:rPr lang="ru-RU" kern="0" dirty="0" smtClean="0">
                <a:ea typeface="+mj-ea"/>
                <a:cs typeface="Arial" pitchFamily="34" charset="0"/>
              </a:rPr>
            </a:br>
            <a:r>
              <a:rPr lang="ru-RU" kern="0" dirty="0" smtClean="0">
                <a:ea typeface="+mj-ea"/>
                <a:cs typeface="Arial" pitchFamily="34" charset="0"/>
              </a:rPr>
              <a:t>и руководства, условия и критерии эффективной деятельности менеджера.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ea typeface="+mj-ea"/>
                <a:cs typeface="Arial" pitchFamily="34" charset="0"/>
              </a:rPr>
              <a:t>	Анализируется этикет и этика деловых отношений. Учебник освещает методы управления коллективом и пути преодоления конфликтов, содержит психологический практикум.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13314" name="Picture 2" descr="http://www.kmrz.ru/catimg/39/3988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928802"/>
            <a:ext cx="2416880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88.3я723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>Е 91</a:t>
            </a:r>
            <a:br>
              <a:rPr lang="ru-RU" kern="0" dirty="0" smtClean="0">
                <a:solidFill>
                  <a:srgbClr val="002060"/>
                </a:solidFill>
              </a:rPr>
            </a:br>
            <a:endParaRPr lang="ru-RU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Ефимова, Н. С.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	Основы общей психологии </a:t>
            </a:r>
            <a:r>
              <a:rPr lang="ru-RU" kern="0" dirty="0" smtClean="0">
                <a:solidFill>
                  <a:srgbClr val="002060"/>
                </a:solidFill>
              </a:rPr>
              <a:t>[Текст] : учебник / Н.С.Ефимова. – М.: ИД "ФОРУМ" : ИНФРА-М, 2011. - 288 с. : ил.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	</a:t>
            </a:r>
            <a:r>
              <a:rPr lang="ru-RU" kern="0" dirty="0" smtClean="0"/>
              <a:t>В учебнике с учетом современных достижений психолого-педагогической науки рассматриваются общие вопросы психологии, психические процессы, состояния </a:t>
            </a:r>
            <a:br>
              <a:rPr lang="ru-RU" kern="0" dirty="0" smtClean="0"/>
            </a:br>
            <a:r>
              <a:rPr lang="ru-RU" kern="0" dirty="0" smtClean="0"/>
              <a:t>и свойства, эмоционально-волевая сфера личности, </a:t>
            </a:r>
            <a:br>
              <a:rPr lang="ru-RU" kern="0" dirty="0" smtClean="0"/>
            </a:br>
            <a:r>
              <a:rPr lang="ru-RU" kern="0" dirty="0" smtClean="0"/>
              <a:t>ее индивидуальные особенности.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В учебнике предлагаются практические работы для самостоятельных исследований и изучения собственных психических процессов с целью самопознания </a:t>
            </a:r>
            <a:br>
              <a:rPr lang="ru-RU" kern="0" dirty="0" smtClean="0"/>
            </a:br>
            <a:r>
              <a:rPr lang="ru-RU" kern="0" dirty="0" smtClean="0"/>
              <a:t>и саморазвития.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1026" name="Picture 2" descr="http://www.char.ru/books/2656330_Osnovy_obshchej_psihologii_Uchebnik_Grif_MO_R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2519999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85720" y="2143116"/>
            <a:ext cx="4929222" cy="378621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dirty="0" smtClean="0"/>
              <a:t>Журнал «Информатика»</a:t>
            </a:r>
          </a:p>
          <a:p>
            <a:pPr algn="ctr" eaLnBrk="0" hangingPunct="0">
              <a:tabLst>
                <a:tab pos="357188" algn="l"/>
              </a:tabLst>
              <a:defRPr/>
            </a:pPr>
            <a:endParaRPr lang="ru-RU" dirty="0" smtClean="0"/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	Учебно-методический журнал издается с 1995 года. В журнале печатаются дидактические материалы по изучению базовых курсов информатики, подготовке к ЕГЭ, занимательные материалы.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+ электронное приложение, на котором представлены дополнительные материалы к журнальным статьям в виде презентаций, аудио- и видеофайлов, раздаточного дидактического материала, тренажеров, интерактивных игр и многого другого.</a:t>
            </a:r>
            <a:endParaRPr lang="ru-RU" kern="0" dirty="0" smtClean="0">
              <a:solidFill>
                <a:schemeClr val="tx2"/>
              </a:solidFill>
            </a:endParaRPr>
          </a:p>
        </p:txBody>
      </p:sp>
      <p:pic>
        <p:nvPicPr>
          <p:cNvPr id="4100" name="Picture 4" descr="http://img.yumpu.com/35366468/1/358x496/4-nun-2012-3-4-a11-nnn-1-2-1-2-3-4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85926"/>
            <a:ext cx="3124363" cy="4320000"/>
          </a:xfrm>
          <a:prstGeom prst="rect">
            <a:avLst/>
          </a:prstGeom>
          <a:noFill/>
          <a:effectLst>
            <a:outerShdw blurRad="152400" dist="88900" dir="8100000" algn="tr" rotWithShape="0">
              <a:prstClr val="black">
                <a:alpha val="49000"/>
              </a:prstClr>
            </a:outerShdw>
          </a:effec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57620" y="2285992"/>
            <a:ext cx="4929222" cy="307183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dirty="0" smtClean="0"/>
              <a:t>Газета «Мой друг компьютер»</a:t>
            </a:r>
          </a:p>
          <a:p>
            <a:pPr algn="ctr" eaLnBrk="0" hangingPunct="0">
              <a:tabLst>
                <a:tab pos="357188" algn="l"/>
              </a:tabLst>
              <a:defRPr/>
            </a:pPr>
            <a:endParaRPr lang="ru-RU" dirty="0" smtClean="0"/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	 Издание для обычных пользователей компьютера.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	На 36 цветных страницах рассказывается простыми словами о компьютерных технологиях, комплектующих, программах, даются советы для различных категорий пользователей.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3074" name="Picture 2" descr="http://s4.7ba.ru/ex/filecontent/screen_ors/4/c/4/4c41aea0bf5f38e7da93fdc83fbd0775.p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3078436" cy="4320000"/>
          </a:xfrm>
          <a:prstGeom prst="rect">
            <a:avLst/>
          </a:prstGeom>
          <a:noFill/>
          <a:effectLst>
            <a:outerShdw blurRad="330200" dist="317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072220" y="6429399"/>
            <a:ext cx="3071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Виртуальную выставку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 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Ганихина М.А., педагог-библиотекарь</a:t>
            </a:r>
            <a:endParaRPr lang="ru-RU" sz="1200" i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8858312" cy="107157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369" y="285728"/>
            <a:ext cx="952349" cy="936000"/>
          </a:xfrm>
          <a:prstGeom prst="rect">
            <a:avLst/>
          </a:prstGeom>
          <a:noFill/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000364" y="1500174"/>
            <a:ext cx="5929354" cy="3429024"/>
          </a:xfrm>
          <a:solidFill>
            <a:srgbClr val="CCFFFF">
              <a:alpha val="53000"/>
            </a:srgb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Представленные Вашему вниманию учебные пособия и периодические издания Вы можете взять</a:t>
            </a:r>
            <a:r>
              <a:rPr lang="ru-RU" sz="3200" b="1" dirty="0" smtClean="0">
                <a:solidFill>
                  <a:srgbClr val="FF6600"/>
                </a:solidFill>
              </a:rPr>
              <a:t/>
            </a:r>
            <a:br>
              <a:rPr lang="ru-RU" sz="3200" b="1" dirty="0" smtClean="0">
                <a:solidFill>
                  <a:srgbClr val="FF6600"/>
                </a:solidFill>
              </a:rPr>
            </a:br>
            <a:r>
              <a:rPr lang="ru-RU" sz="3200" b="1" dirty="0" smtClean="0">
                <a:solidFill>
                  <a:srgbClr val="FF6600"/>
                </a:solidFill>
              </a:rPr>
              <a:t/>
            </a:r>
            <a:br>
              <a:rPr lang="ru-RU" sz="3200" b="1" dirty="0" smtClean="0">
                <a:solidFill>
                  <a:srgbClr val="FF6600"/>
                </a:solidFill>
              </a:rPr>
            </a:br>
            <a:r>
              <a:rPr lang="ru-RU" sz="3200" b="1" cap="all" dirty="0" smtClean="0">
                <a:solidFill>
                  <a:srgbClr val="00B050"/>
                </a:solidFill>
              </a:rPr>
              <a:t>в библиотеке 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(кабинет 110) </a:t>
            </a:r>
            <a:endParaRPr lang="ru-RU" sz="4000" i="1" dirty="0" smtClean="0">
              <a:solidFill>
                <a:srgbClr val="00B05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00042"/>
            <a:ext cx="8858311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Уважаемые читатели!</a:t>
            </a:r>
            <a:endParaRPr kumimoji="0" lang="ru-RU" sz="4000" b="0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http://s1.iconbird.com/ico/0912/My7icons/w512h5121347801419Books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981199"/>
            <a:ext cx="4876800" cy="48768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6" grpId="1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22.17я723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>С 72</a:t>
            </a:r>
            <a:br>
              <a:rPr lang="ru-RU" kern="0" dirty="0" smtClean="0">
                <a:solidFill>
                  <a:srgbClr val="002060"/>
                </a:solidFill>
              </a:rPr>
            </a:br>
            <a:endParaRPr lang="ru-RU" kern="0" dirty="0" smtClean="0">
              <a:solidFill>
                <a:srgbClr val="002060"/>
              </a:solidFill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002060"/>
                </a:solidFill>
              </a:rPr>
              <a:t>Спирина</a:t>
            </a:r>
            <a:r>
              <a:rPr lang="ru-RU" b="1" kern="0" dirty="0" smtClean="0">
                <a:solidFill>
                  <a:srgbClr val="002060"/>
                </a:solidFill>
              </a:rPr>
              <a:t>, М. С.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	Теория вероятностей и математическая статистика </a:t>
            </a:r>
            <a:r>
              <a:rPr lang="ru-RU" kern="0" dirty="0" smtClean="0">
                <a:solidFill>
                  <a:srgbClr val="002060"/>
                </a:solidFill>
              </a:rPr>
              <a:t>[Текст]: учебник / </a:t>
            </a:r>
            <a:r>
              <a:rPr lang="ru-RU" kern="0" dirty="0" err="1" smtClean="0">
                <a:solidFill>
                  <a:srgbClr val="002060"/>
                </a:solidFill>
              </a:rPr>
              <a:t>М.С.Спирина</a:t>
            </a:r>
            <a:r>
              <a:rPr lang="ru-RU" kern="0" dirty="0" smtClean="0">
                <a:solidFill>
                  <a:srgbClr val="002060"/>
                </a:solidFill>
              </a:rPr>
              <a:t>, </a:t>
            </a:r>
            <a:r>
              <a:rPr lang="ru-RU" kern="0" dirty="0" err="1" smtClean="0">
                <a:solidFill>
                  <a:srgbClr val="002060"/>
                </a:solidFill>
              </a:rPr>
              <a:t>П.А.Спирин</a:t>
            </a:r>
            <a:r>
              <a:rPr lang="ru-RU" kern="0" dirty="0" smtClean="0">
                <a:solidFill>
                  <a:srgbClr val="002060"/>
                </a:solidFill>
              </a:rPr>
              <a:t>. - 5 изд., стер. - М.: Академия, 2013. - 352 с. : ил. - (Среднее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	</a:t>
            </a:r>
            <a:r>
              <a:rPr lang="ru-RU" kern="0" dirty="0" smtClean="0"/>
              <a:t>В учебнике приведены основные элементы комбинаторики, понятия и теоремы теории вероятностей, рассмотрены случайные величины и методы математической статистики-выборки, статистических испытаний и др.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  <p:pic>
        <p:nvPicPr>
          <p:cNvPr id="8" name="Picture 1" descr="E:\М.А\книги\teorii-veroitnostej-i-matematiheskai-statistika-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2534400" cy="396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22.176я723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>С 72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/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b="1" kern="0" dirty="0" err="1" smtClean="0">
                <a:solidFill>
                  <a:srgbClr val="002060"/>
                </a:solidFill>
              </a:rPr>
              <a:t>Спирина</a:t>
            </a:r>
            <a:r>
              <a:rPr lang="ru-RU" b="1" kern="0" dirty="0" smtClean="0">
                <a:solidFill>
                  <a:srgbClr val="002060"/>
                </a:solidFill>
              </a:rPr>
              <a:t>, М. С.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	Дискретная математика </a:t>
            </a:r>
            <a:r>
              <a:rPr lang="ru-RU" kern="0" dirty="0" smtClean="0">
                <a:solidFill>
                  <a:srgbClr val="002060"/>
                </a:solidFill>
              </a:rPr>
              <a:t>[Текст]: учебник / </a:t>
            </a:r>
            <a:r>
              <a:rPr lang="ru-RU" kern="0" dirty="0" err="1" smtClean="0">
                <a:solidFill>
                  <a:srgbClr val="002060"/>
                </a:solidFill>
              </a:rPr>
              <a:t>М.С.Спирина</a:t>
            </a:r>
            <a:r>
              <a:rPr lang="ru-RU" kern="0" dirty="0" smtClean="0">
                <a:solidFill>
                  <a:srgbClr val="002060"/>
                </a:solidFill>
              </a:rPr>
              <a:t>, </a:t>
            </a:r>
            <a:r>
              <a:rPr lang="ru-RU" kern="0" dirty="0" err="1" smtClean="0">
                <a:solidFill>
                  <a:srgbClr val="002060"/>
                </a:solidFill>
              </a:rPr>
              <a:t>П.А.Спирин</a:t>
            </a:r>
            <a:r>
              <a:rPr lang="ru-RU" kern="0" dirty="0" smtClean="0">
                <a:solidFill>
                  <a:srgbClr val="002060"/>
                </a:solidFill>
              </a:rPr>
              <a:t>. - 10 </a:t>
            </a:r>
            <a:r>
              <a:rPr lang="ru-RU" kern="0" dirty="0" err="1" smtClean="0">
                <a:solidFill>
                  <a:srgbClr val="002060"/>
                </a:solidFill>
              </a:rPr>
              <a:t>изд</a:t>
            </a:r>
            <a:r>
              <a:rPr lang="ru-RU" kern="0" dirty="0" smtClean="0">
                <a:solidFill>
                  <a:srgbClr val="002060"/>
                </a:solidFill>
              </a:rPr>
              <a:t>, стер. - М.: Академия, 2014. - 368 с. : ил. - (Профессиональное образование).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/>
              <a:t>Учебник содержит теоретический материал </a:t>
            </a:r>
            <a:br>
              <a:rPr lang="ru-RU" dirty="0" smtClean="0"/>
            </a:br>
            <a:r>
              <a:rPr lang="ru-RU" dirty="0" smtClean="0"/>
              <a:t>по традиционным темам дискретной математики </a:t>
            </a:r>
            <a:br>
              <a:rPr lang="ru-RU" dirty="0" smtClean="0"/>
            </a:br>
            <a:r>
              <a:rPr lang="ru-RU" dirty="0" smtClean="0"/>
              <a:t>и некоторые вопросы классической логики.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	В каждой главе есть исторический материал, разобранные задачи с указанием методов </a:t>
            </a:r>
            <a:br>
              <a:rPr lang="ru-RU" dirty="0" smtClean="0"/>
            </a:br>
            <a:r>
              <a:rPr lang="ru-RU" dirty="0" smtClean="0"/>
              <a:t>их решений, система упражнений для самостоятельной работы.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8" name="Picture 1" descr="E:\М.А\книги\10055579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6642" y="1969330"/>
            <a:ext cx="2664514" cy="396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pic>
        <p:nvPicPr>
          <p:cNvPr id="36866" name="Picture 2" descr="http://www.knigoed.info/image/book/1374019304585379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857364"/>
            <a:ext cx="2607943" cy="396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488" y="1142984"/>
            <a:ext cx="6143668" cy="5500726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noAutofit/>
          </a:bodyPr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22.18я723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>С 30</a:t>
            </a:r>
            <a:br>
              <a:rPr lang="ru-RU" kern="0" dirty="0" smtClean="0">
                <a:solidFill>
                  <a:srgbClr val="002060"/>
                </a:solidFill>
              </a:rPr>
            </a:br>
            <a:endParaRPr lang="ru-RU" kern="0" dirty="0" smtClean="0">
              <a:solidFill>
                <a:srgbClr val="002060"/>
              </a:solidFill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Семакин, И. Г.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	Основы алгоритмизации и программирования</a:t>
            </a:r>
            <a:r>
              <a:rPr lang="ru-RU" kern="0" dirty="0" smtClean="0">
                <a:solidFill>
                  <a:srgbClr val="002060"/>
                </a:solidFill>
              </a:rPr>
              <a:t> [Текст]: учебник / И.Г.Семакин, А.П.Шестаков. - М.: Академия, 2013. - 304 с. - (Среднее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Рассмотрены основы принципы алгоритмизации </a:t>
            </a:r>
            <a:br>
              <a:rPr lang="ru-RU" kern="0" dirty="0" smtClean="0"/>
            </a:br>
            <a:r>
              <a:rPr lang="ru-RU" kern="0" dirty="0" smtClean="0"/>
              <a:t>и программирования на базе языка Паскаль (версия Турбо Паскаль 7.0).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Даны основные понятия объектно-ориентированного программирования и его реализация на языке Турбо Паскаль.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Описана интегрированная среда программирования </a:t>
            </a:r>
            <a:r>
              <a:rPr lang="ru-RU" kern="0" dirty="0" err="1" smtClean="0"/>
              <a:t>Delphi</a:t>
            </a:r>
            <a:r>
              <a:rPr lang="ru-RU" kern="0" dirty="0" smtClean="0"/>
              <a:t> и визуальная технология создания графического интерфейса программ.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Показана разработка программных модулей в этой среде.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215106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30.10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>Х 95</a:t>
            </a:r>
            <a:br>
              <a:rPr lang="ru-RU" kern="0" dirty="0" smtClean="0">
                <a:solidFill>
                  <a:srgbClr val="002060"/>
                </a:solidFill>
              </a:rPr>
            </a:br>
            <a:endParaRPr lang="ru-RU" kern="0" dirty="0" smtClean="0">
              <a:solidFill>
                <a:srgbClr val="002060"/>
              </a:solidFill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Хрусталева, Э. А.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	Метрология, стандартизация и сертификация. Практикум </a:t>
            </a:r>
            <a:r>
              <a:rPr lang="ru-RU" kern="0" dirty="0" smtClean="0">
                <a:solidFill>
                  <a:srgbClr val="002060"/>
                </a:solidFill>
              </a:rPr>
              <a:t>[Текст]: учебное пособие / Э.А.Хрусталева. - М.: КНОРУС, 2011. - 171 с. : ил. - (Среднее профессиональное образование).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	</a:t>
            </a:r>
            <a:r>
              <a:rPr lang="ru-RU" kern="0" dirty="0" smtClean="0"/>
              <a:t>В каждой работе практикума приведена краткая теоретическая часть, акцентирующая внимание пользователя на ключевых моментах темы </a:t>
            </a:r>
            <a:br>
              <a:rPr lang="ru-RU" kern="0" dirty="0" smtClean="0"/>
            </a:br>
            <a:r>
              <a:rPr lang="ru-RU" kern="0" dirty="0" smtClean="0"/>
              <a:t>и создающая основу для осознанного и правильного выполнения работы.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Приведена методика выполнения работы, содержание отчета, а также контрольные вопросы для защиты.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По некоторым работам даны варианты индивидуальных заданий, что ориентирует данное пособие не только </a:t>
            </a:r>
            <a:br>
              <a:rPr lang="ru-RU" kern="0" dirty="0" smtClean="0"/>
            </a:br>
            <a:r>
              <a:rPr lang="ru-RU" kern="0" dirty="0" smtClean="0"/>
              <a:t>на студентов, но и на преподавателей.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8" name="Picture 2" descr="G:\мари\книги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928802"/>
            <a:ext cx="2536440" cy="396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571736" y="1142984"/>
            <a:ext cx="6429420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32.973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>Е 60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Емельянова, Н. З.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	Проектирование информационных систем </a:t>
            </a:r>
            <a:r>
              <a:rPr lang="ru-RU" kern="0" dirty="0" smtClean="0">
                <a:solidFill>
                  <a:srgbClr val="002060"/>
                </a:solidFill>
              </a:rPr>
              <a:t>[Текст] : учебное пособие / Н.З.Емельянова, </a:t>
            </a:r>
            <a:r>
              <a:rPr lang="ru-RU" kern="0" dirty="0" err="1" smtClean="0">
                <a:solidFill>
                  <a:srgbClr val="002060"/>
                </a:solidFill>
              </a:rPr>
              <a:t>Т.Л.Партыка</a:t>
            </a:r>
            <a:r>
              <a:rPr lang="ru-RU" kern="0" dirty="0" smtClean="0">
                <a:solidFill>
                  <a:srgbClr val="002060"/>
                </a:solidFill>
              </a:rPr>
              <a:t>, И.И.Попов. – М.: Форум, 2011. - 432 с. : ил. - (Профессиональное образование).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chemeClr val="tx2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	Рассматриваются классификация и структура автоматизированных информационных систем, а также информационных ресурсов и технологий, связанные с ними понятия и определения, роль предметной области.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 	Значительное внимание уделяется стратегиям проектирования АИС, моделям жизненного цикла АИС и ПО, соответствующим отечественным и зарубежным стандартам как разработки, так и оценки качества данной продукции.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 	В качестве примеров рассмотрены вопросы проектирования базовых классов АИС — документальных, фактографических, экспертных систем.</a:t>
            </a:r>
            <a:endParaRPr lang="ru-RU" kern="0" dirty="0" smtClean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23555" name="Picture 3" descr="E:\М.А\книги выставка\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12559" y="2143116"/>
            <a:ext cx="2316301" cy="360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1142984"/>
            <a:ext cx="6215106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32.81я723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>М 69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rgbClr val="002060"/>
              </a:solidFill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Михеева, Е. В.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	Практикум по информационным технологиям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в профессиональной деятельности </a:t>
            </a:r>
            <a:r>
              <a:rPr lang="ru-RU" kern="0" dirty="0" smtClean="0">
                <a:solidFill>
                  <a:srgbClr val="002060"/>
                </a:solidFill>
              </a:rPr>
              <a:t>[Текст]: учебное пособие / Е.В.Михеева. - 14 изд., стер. - М. : Академия, 2014. - 256 с. : ил. - (Профессиональное образование).</a:t>
            </a:r>
            <a:r>
              <a:rPr lang="ru-RU" kern="0" dirty="0" smtClean="0"/>
              <a:t>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/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Учебное пособие предназначено для приобретения практических навыков работы с наиболее часто используемыми в профессиональной деятельности прикладными программами.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Содержит задания по основам разделам учебного пособия "Информационные технологии в профессиональной деятельности«, которые снабжены подробными указаниями для исполнения и уточняющими видами экранов соответствующей программы для наглядности.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 	Практикум содержит дополнительные задания.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2052" name="Picture 4" descr="http://polistaj.ru/image/Small/multimedia/books_covers/10107338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928802"/>
            <a:ext cx="2548800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.zavantag.com/tw_files2/urls_256/36/d-35406/35406_html_m3bef4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714612" y="1142984"/>
            <a:ext cx="6286544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32.84я723</a:t>
            </a:r>
            <a:br>
              <a:rPr lang="ru-RU" kern="0" dirty="0" smtClean="0">
                <a:solidFill>
                  <a:srgbClr val="002060"/>
                </a:solidFill>
              </a:rPr>
            </a:br>
            <a:r>
              <a:rPr lang="ru-RU" kern="0" dirty="0" smtClean="0">
                <a:solidFill>
                  <a:srgbClr val="002060"/>
                </a:solidFill>
              </a:rPr>
              <a:t>Н 50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300" kern="0" dirty="0" smtClean="0">
              <a:solidFill>
                <a:srgbClr val="002060"/>
              </a:solidFill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Немцова, Т. И.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	Базовая компьютерная подготовка </a:t>
            </a:r>
            <a:r>
              <a:rPr lang="ru-RU" kern="0" dirty="0" smtClean="0">
                <a:solidFill>
                  <a:srgbClr val="002060"/>
                </a:solidFill>
              </a:rPr>
              <a:t>[Текст]: операционная система, офисные приложения, Интернет; Практикум по информатике / Т.И.Немцова, С.Ю.Голова, Т.В.Казанкова. - М.: Форум : ИНФРА-М, 2011. - 367 с. : ил. +CD. - (Профессиональное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300" kern="0" dirty="0" smtClean="0">
              <a:solidFill>
                <a:schemeClr val="tx2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chemeClr val="tx2"/>
                </a:solidFill>
              </a:rPr>
              <a:t>	</a:t>
            </a:r>
            <a:r>
              <a:rPr lang="ru-RU" kern="0" dirty="0" smtClean="0"/>
              <a:t>Практикум по информатике посвящен освоению операционной системы </a:t>
            </a:r>
            <a:r>
              <a:rPr lang="ru-RU" kern="0" dirty="0" err="1" smtClean="0"/>
              <a:t>Microsoft</a:t>
            </a:r>
            <a:r>
              <a:rPr lang="ru-RU" kern="0" dirty="0" smtClean="0"/>
              <a:t> </a:t>
            </a:r>
            <a:r>
              <a:rPr lang="ru-RU" kern="0" dirty="0" err="1" smtClean="0"/>
              <a:t>Windows</a:t>
            </a:r>
            <a:r>
              <a:rPr lang="ru-RU" kern="0" dirty="0" smtClean="0"/>
              <a:t> XP, программным продуктам, входящим в состав пакета </a:t>
            </a:r>
            <a:r>
              <a:rPr lang="ru-RU" kern="0" dirty="0" err="1" smtClean="0"/>
              <a:t>Microsoft</a:t>
            </a:r>
            <a:r>
              <a:rPr lang="ru-RU" kern="0" dirty="0" smtClean="0"/>
              <a:t> </a:t>
            </a:r>
            <a:r>
              <a:rPr lang="ru-RU" kern="0" dirty="0" err="1" smtClean="0"/>
              <a:t>Office</a:t>
            </a:r>
            <a:r>
              <a:rPr lang="ru-RU" kern="0" dirty="0" smtClean="0"/>
              <a:t> 2007 (</a:t>
            </a:r>
            <a:r>
              <a:rPr lang="ru-RU" kern="0" dirty="0" err="1" smtClean="0"/>
              <a:t>Word</a:t>
            </a:r>
            <a:r>
              <a:rPr lang="ru-RU" kern="0" dirty="0" smtClean="0"/>
              <a:t>, </a:t>
            </a:r>
            <a:r>
              <a:rPr lang="ru-RU" kern="0" dirty="0" err="1" smtClean="0"/>
              <a:t>Excel</a:t>
            </a:r>
            <a:r>
              <a:rPr lang="ru-RU" kern="0" dirty="0" smtClean="0"/>
              <a:t>, </a:t>
            </a:r>
            <a:r>
              <a:rPr lang="ru-RU" kern="0" dirty="0" err="1" smtClean="0"/>
              <a:t>Access</a:t>
            </a:r>
            <a:r>
              <a:rPr lang="ru-RU" kern="0" dirty="0" smtClean="0"/>
              <a:t>, </a:t>
            </a:r>
            <a:r>
              <a:rPr lang="ru-RU" kern="0" dirty="0" err="1" smtClean="0"/>
              <a:t>PowerPoint</a:t>
            </a:r>
            <a:r>
              <a:rPr lang="ru-RU" kern="0" dirty="0" smtClean="0"/>
              <a:t>, </a:t>
            </a:r>
            <a:r>
              <a:rPr lang="ru-RU" kern="0" dirty="0" err="1" smtClean="0"/>
              <a:t>Publisher</a:t>
            </a:r>
            <a:r>
              <a:rPr lang="ru-RU" kern="0" dirty="0" smtClean="0"/>
              <a:t>), а также технологии работы в Интернет.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В теоретической части даются краткие сведения, необходимые для получения практических навыков </a:t>
            </a:r>
            <a:br>
              <a:rPr lang="ru-RU" kern="0" dirty="0" smtClean="0"/>
            </a:br>
            <a:r>
              <a:rPr lang="ru-RU" kern="0" dirty="0" smtClean="0"/>
              <a:t>в изучаемой программной среде.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В практической части даются основные приемы работы </a:t>
            </a:r>
            <a:br>
              <a:rPr lang="ru-RU" kern="0" dirty="0" smtClean="0"/>
            </a:br>
            <a:r>
              <a:rPr lang="ru-RU" kern="0" dirty="0" smtClean="0"/>
              <a:t>в программной среде и задания, в которых даны подробные инструкции по ее применению.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34818" name="Picture 2" descr="http://www.char.ru/books/2540885_Bazovaya_kompyuternaya_podgotovka_Operacionnaya_sistema_ofisnye_prilozheniya_Internet_Praktikum_po_informatike_Grif_MO_RF_CD-ROM_Uchebnoe_posobie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115101" y="1714488"/>
            <a:ext cx="2456635" cy="378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4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400" b="1" i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Прикладная информатика (по отраслям)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262</Words>
  <PresentationFormat>Экран (4:3)</PresentationFormat>
  <Paragraphs>202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«Библиотека – это ключ, которым  открывается дверь в обучение»  А. Моруа</vt:lpstr>
      <vt:lpstr>Литература, поступившая в библиотеку   (за последние пять лет)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Литература, поступившая в библиотеку по специальности  Прикладная информатика (по отраслям)</vt:lpstr>
      <vt:lpstr>Представленные Вашему вниманию учебные пособия и периодические издания Вы можете взять  в библиотеке  (кабинет 110)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«Библиотека – это ключ, которым  открывается дверь в обучение»  А. Моруа</dc:title>
  <dc:creator>bibl3</dc:creator>
  <cp:lastModifiedBy>bibl3</cp:lastModifiedBy>
  <cp:revision>8</cp:revision>
  <dcterms:created xsi:type="dcterms:W3CDTF">2015-12-28T03:29:45Z</dcterms:created>
  <dcterms:modified xsi:type="dcterms:W3CDTF">2016-02-16T04:03:27Z</dcterms:modified>
</cp:coreProperties>
</file>