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23" r:id="rId2"/>
    <p:sldId id="321" r:id="rId3"/>
    <p:sldId id="288" r:id="rId4"/>
    <p:sldId id="259" r:id="rId5"/>
    <p:sldId id="284" r:id="rId6"/>
    <p:sldId id="328" r:id="rId7"/>
    <p:sldId id="311" r:id="rId8"/>
    <p:sldId id="271" r:id="rId9"/>
    <p:sldId id="260" r:id="rId10"/>
    <p:sldId id="333" r:id="rId11"/>
    <p:sldId id="338" r:id="rId12"/>
    <p:sldId id="337" r:id="rId13"/>
    <p:sldId id="335" r:id="rId14"/>
    <p:sldId id="336" r:id="rId15"/>
    <p:sldId id="294" r:id="rId16"/>
    <p:sldId id="303" r:id="rId17"/>
    <p:sldId id="314" r:id="rId18"/>
    <p:sldId id="286" r:id="rId19"/>
    <p:sldId id="307" r:id="rId20"/>
    <p:sldId id="324" r:id="rId21"/>
    <p:sldId id="326" r:id="rId22"/>
    <p:sldId id="325" r:id="rId23"/>
    <p:sldId id="330" r:id="rId24"/>
    <p:sldId id="332" r:id="rId25"/>
    <p:sldId id="327" r:id="rId26"/>
    <p:sldId id="329" r:id="rId27"/>
    <p:sldId id="331" r:id="rId28"/>
    <p:sldId id="339" r:id="rId29"/>
    <p:sldId id="343" r:id="rId30"/>
    <p:sldId id="334" r:id="rId31"/>
    <p:sldId id="285" r:id="rId32"/>
    <p:sldId id="297" r:id="rId33"/>
    <p:sldId id="312" r:id="rId34"/>
    <p:sldId id="319" r:id="rId35"/>
    <p:sldId id="258" r:id="rId36"/>
    <p:sldId id="295" r:id="rId37"/>
    <p:sldId id="308" r:id="rId38"/>
    <p:sldId id="340" r:id="rId39"/>
    <p:sldId id="341" r:id="rId40"/>
    <p:sldId id="342" r:id="rId41"/>
    <p:sldId id="32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606" autoAdjust="0"/>
    <p:restoredTop sz="94660"/>
  </p:normalViewPr>
  <p:slideViewPr>
    <p:cSldViewPr>
      <p:cViewPr varScale="1">
        <p:scale>
          <a:sx n="95" d="100"/>
          <a:sy n="95" d="100"/>
        </p:scale>
        <p:origin x="-9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7CC-F068-4F48-87EE-67B06052E90C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FC464-600E-4530-ABC0-FD65E54DE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BF48-18FE-43E3-81AB-74B543FE0B8A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41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643043" y="4143380"/>
            <a:ext cx="721523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r">
              <a:defRPr/>
            </a:pPr>
            <a:r>
              <a:rPr lang="ru-RU" sz="4000" b="1" i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Продолжаем </a:t>
            </a:r>
          </a:p>
          <a:p>
            <a:pPr algn="r">
              <a:defRPr/>
            </a:pPr>
            <a:r>
              <a:rPr lang="ru-RU" sz="4000" b="1" i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рубрику</a:t>
            </a:r>
            <a:r>
              <a:rPr lang="ru-RU" sz="4000" b="1" i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endParaRPr lang="ru-RU" sz="4000" b="1" i="1" kern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ru-RU" sz="4000" b="1" i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«ВИРТУАЛЬНАЯ </a:t>
            </a:r>
          </a:p>
          <a:p>
            <a:pPr algn="r">
              <a:defRPr/>
            </a:pPr>
            <a:r>
              <a:rPr lang="ru-RU" sz="4000" b="1" i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ВЫСТАВКА»</a:t>
            </a:r>
            <a:endParaRPr lang="ru-RU" sz="4000" b="1" i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1643050"/>
            <a:ext cx="91439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i="1" kern="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Уважаемые </a:t>
            </a:r>
          </a:p>
          <a:p>
            <a:pPr algn="ctr">
              <a:defRPr/>
            </a:pPr>
            <a:r>
              <a:rPr lang="ru-RU" sz="4400" b="1" i="1" kern="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преподаватели </a:t>
            </a:r>
            <a:r>
              <a:rPr lang="ru-RU" sz="4400" b="1" i="1" kern="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i="1" kern="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i="1" kern="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4400" b="1" i="1" kern="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студенты! </a:t>
            </a:r>
          </a:p>
        </p:txBody>
      </p:sp>
      <p:pic>
        <p:nvPicPr>
          <p:cNvPr id="16" name="Picture 4" descr="http://nppk54.ru/images/%D0%91%D0%B8%D0%B1%D0%BB/IMG_827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214290"/>
            <a:ext cx="5857916" cy="107157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3143240" y="142852"/>
            <a:ext cx="4714908" cy="9286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i="1" dirty="0" smtClean="0">
                <a:ln>
                  <a:solidFill>
                    <a:schemeClr val="accent3"/>
                  </a:solidFill>
                </a:ln>
                <a:solidFill>
                  <a:srgbClr val="002060"/>
                </a:solidFill>
              </a:rPr>
              <a:t>«Библиотека – это ключ, которым </a:t>
            </a:r>
            <a:br>
              <a:rPr lang="ru-RU" sz="2400" b="1" i="1" dirty="0" smtClean="0">
                <a:ln>
                  <a:solidFill>
                    <a:schemeClr val="accent3"/>
                  </a:solidFill>
                </a:ln>
                <a:solidFill>
                  <a:srgbClr val="002060"/>
                </a:solidFill>
              </a:rPr>
            </a:br>
            <a:r>
              <a:rPr lang="ru-RU" sz="2400" b="1" i="1" dirty="0" smtClean="0">
                <a:ln>
                  <a:solidFill>
                    <a:schemeClr val="accent3"/>
                  </a:solidFill>
                </a:ln>
                <a:solidFill>
                  <a:srgbClr val="002060"/>
                </a:solidFill>
              </a:rPr>
              <a:t>открывается дверь в обучение» </a:t>
            </a:r>
            <a:endParaRPr lang="ru-RU" sz="2400" i="1" dirty="0" smtClean="0">
              <a:ln>
                <a:solidFill>
                  <a:schemeClr val="accent3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3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85728"/>
            <a:ext cx="952349" cy="936000"/>
          </a:xfrm>
          <a:prstGeom prst="rect">
            <a:avLst/>
          </a:prstGeom>
          <a:noFill/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6000760" y="857232"/>
            <a:ext cx="1571636" cy="428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solidFill>
                    <a:schemeClr val="accent3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А. Моруа</a:t>
            </a:r>
          </a:p>
        </p:txBody>
      </p:sp>
    </p:spTree>
  </p:cSld>
  <p:clrMapOvr>
    <a:masterClrMapping/>
  </p:clrMapOvr>
  <p:transition spd="slow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-3.01874E-6 L -0.2283 0.26232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Михеева, Е. 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Практикум по информационным технологиям </a:t>
            </a:r>
            <a:br>
              <a:rPr lang="ru-RU" sz="2000" b="1" kern="0" dirty="0" smtClean="0">
                <a:solidFill>
                  <a:srgbClr val="C00000"/>
                </a:solidFill>
              </a:rPr>
            </a:br>
            <a:r>
              <a:rPr lang="ru-RU" sz="2000" b="1" kern="0" dirty="0" smtClean="0">
                <a:solidFill>
                  <a:srgbClr val="C00000"/>
                </a:solidFill>
              </a:rPr>
              <a:t>в профессиональной деятельности</a:t>
            </a:r>
            <a:r>
              <a:rPr lang="ru-RU" sz="2000" kern="0" dirty="0" smtClean="0">
                <a:solidFill>
                  <a:srgbClr val="C00000"/>
                </a:solidFill>
              </a:rPr>
              <a:t> [Текст]: учебное пособие/ Е.В. Михеева. - 14 изд., стер. - М.: Академия, 2014. - 256 с.: ил. - (Профессиональное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 Учебное пособие предназначено для приобретения практических навыков работы </a:t>
            </a:r>
            <a:br>
              <a:rPr lang="ru-RU" sz="2000" kern="0" dirty="0" smtClean="0"/>
            </a:br>
            <a:r>
              <a:rPr lang="ru-RU" sz="2000" kern="0" dirty="0" smtClean="0"/>
              <a:t>с наиболее часто используемыми </a:t>
            </a:r>
            <a:br>
              <a:rPr lang="ru-RU" sz="2000" kern="0" dirty="0" smtClean="0"/>
            </a:br>
            <a:r>
              <a:rPr lang="ru-RU" sz="2000" kern="0" dirty="0" smtClean="0"/>
              <a:t>в профессиональной деятельности прикладными программами. Содержит задания которые снабжены подробными указаниями для исполнения </a:t>
            </a:r>
            <a:br>
              <a:rPr lang="ru-RU" sz="2000" kern="0" dirty="0" smtClean="0"/>
            </a:br>
            <a:r>
              <a:rPr lang="ru-RU" sz="2000" kern="0" dirty="0" smtClean="0"/>
              <a:t>и уточняющими видами экранов соответствующей программы для наглядности. Для закрепления </a:t>
            </a:r>
            <a:br>
              <a:rPr lang="ru-RU" sz="2000" kern="0" dirty="0" smtClean="0"/>
            </a:br>
            <a:r>
              <a:rPr lang="ru-RU" sz="2000" kern="0" dirty="0" smtClean="0"/>
              <a:t>и проверки полученных навыков практикум содержит дополнительные задания. Максимальный эффект дает параллельное использование учебного пособия и практикума.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24583" name="Picture 7" descr="C:\Users\m_ganihina\Desktop\149815_0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2554839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458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Филимонова, Е.В.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Информационные технологии в </a:t>
            </a:r>
            <a:r>
              <a:rPr lang="ru-RU" sz="2000" b="1" kern="0" dirty="0" err="1" smtClean="0">
                <a:solidFill>
                  <a:srgbClr val="C00000"/>
                </a:solidFill>
              </a:rPr>
              <a:t>профессиональ-ной</a:t>
            </a:r>
            <a:r>
              <a:rPr lang="ru-RU" sz="2000" b="1" kern="0" dirty="0" smtClean="0">
                <a:solidFill>
                  <a:srgbClr val="C00000"/>
                </a:solidFill>
              </a:rPr>
              <a:t> деятельности</a:t>
            </a:r>
            <a:r>
              <a:rPr lang="ru-RU" sz="2000" kern="0" dirty="0" smtClean="0">
                <a:solidFill>
                  <a:srgbClr val="C00000"/>
                </a:solidFill>
              </a:rPr>
              <a:t> [Электронный ресурс]: учебник/ Е.В. Филимонова. —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КноРус</a:t>
            </a:r>
            <a:r>
              <a:rPr lang="ru-RU" sz="2000" kern="0" dirty="0" smtClean="0">
                <a:solidFill>
                  <a:srgbClr val="C00000"/>
                </a:solidFill>
              </a:rPr>
              <a:t>, 2017. - 482 с. – (Среднее 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 Настоящий учебник предусматривает изучение прикладного программного обеспечения и </a:t>
            </a:r>
            <a:r>
              <a:rPr lang="ru-RU" sz="2000" kern="0" dirty="0" err="1" smtClean="0"/>
              <a:t>информа-ционных</a:t>
            </a:r>
            <a:r>
              <a:rPr lang="ru-RU" sz="2000" kern="0" dirty="0" smtClean="0"/>
              <a:t> ресурсов в области профессиональной деятельности, а также автоматизированных рабочих мест специалистов и их локальных и отраслевых сетей.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Рассматриваются основные принципы, методы </a:t>
            </a:r>
            <a:br>
              <a:rPr lang="ru-RU" sz="2000" kern="0" dirty="0" smtClean="0"/>
            </a:br>
            <a:r>
              <a:rPr lang="ru-RU" sz="2000" kern="0" dirty="0" smtClean="0"/>
              <a:t>и свойства информационных и коммуникационных технологий и их эффективность; интегрированные информационные системы и проблемно-ориентированные пакеты прикладных программ по отраслям и сферам деятельности; информационно-справочные системы и системы прогнозирования.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51202" name="Picture 2" descr="http://antique.newbookshop.ru/pict/10169877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2625414" cy="39600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 rot="21273669">
            <a:off x="187903" y="5429092"/>
            <a:ext cx="2643206" cy="107631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Доступ возможен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до 31.03.2019 г.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в электронной библиотеке </a:t>
            </a:r>
            <a:r>
              <a:rPr lang="en-US" b="1" kern="0" dirty="0" smtClean="0">
                <a:solidFill>
                  <a:srgbClr val="C00000"/>
                </a:solidFill>
              </a:rPr>
              <a:t>book.ru</a:t>
            </a:r>
            <a:r>
              <a:rPr lang="ru-RU" b="1" kern="0" dirty="0" smtClean="0">
                <a:solidFill>
                  <a:srgbClr val="002060"/>
                </a:solidFill>
              </a:rPr>
              <a:t> </a:t>
            </a:r>
            <a:endParaRPr lang="ru-RU" kern="0" dirty="0" smtClean="0"/>
          </a:p>
        </p:txBody>
      </p:sp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120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Основы страхового дела</a:t>
            </a:r>
            <a:r>
              <a:rPr lang="ru-RU" sz="2000" kern="0" dirty="0" smtClean="0">
                <a:solidFill>
                  <a:srgbClr val="C00000"/>
                </a:solidFill>
              </a:rPr>
              <a:t> [Текст]: учебник </a:t>
            </a:r>
            <a:br>
              <a:rPr lang="ru-RU" sz="2000" kern="0" dirty="0" smtClean="0">
                <a:solidFill>
                  <a:srgbClr val="C00000"/>
                </a:solidFill>
              </a:rPr>
            </a:br>
            <a:r>
              <a:rPr lang="ru-RU" sz="2000" kern="0" dirty="0" smtClean="0">
                <a:solidFill>
                  <a:srgbClr val="C00000"/>
                </a:solidFill>
              </a:rPr>
              <a:t>и практикум для СПО/ ред.: И.П. </a:t>
            </a:r>
            <a:r>
              <a:rPr lang="ru-RU" sz="2000" kern="0" dirty="0" err="1" smtClean="0">
                <a:solidFill>
                  <a:srgbClr val="C00000"/>
                </a:solidFill>
              </a:rPr>
              <a:t>Хоминич</a:t>
            </a:r>
            <a:r>
              <a:rPr lang="ru-RU" sz="2000" kern="0" dirty="0" smtClean="0">
                <a:solidFill>
                  <a:srgbClr val="C00000"/>
                </a:solidFill>
              </a:rPr>
              <a:t>, Е.В. Дик.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2016. - 243 с.: ил. - (Профессиональное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Курс страхования состоит из двух модулей: "Основы страхового дела" и "Организация страхового дела".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В настоящем модуле представлены основные положения теории страхования.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Рассмотрены ключевые понятия, механизмы функционирования российского и международного страхового рынка, его структура, субъекты.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Последовательно изложены содержание </a:t>
            </a:r>
            <a:br>
              <a:rPr lang="ru-RU" sz="2000" kern="0" dirty="0" smtClean="0"/>
            </a:br>
            <a:r>
              <a:rPr lang="ru-RU" sz="2000" kern="0" dirty="0" smtClean="0"/>
              <a:t>и особенности основных видов страхования, характеристики страховых услуг.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Учебник включает практикум с расчетными аналитическими заданиями для самостоятельной работы студентов.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30722" name="Picture 2" descr="https://i.yavitrina.ru/uploads/thumbs/osnovy_strahovogo_dela_ucebnik_i_praktikum33803978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2549356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err="1" smtClean="0">
                <a:solidFill>
                  <a:srgbClr val="C00000"/>
                </a:solidFill>
              </a:rPr>
              <a:t>Череданова</a:t>
            </a:r>
            <a:r>
              <a:rPr lang="ru-RU" sz="2000" b="1" kern="0" dirty="0" smtClean="0">
                <a:solidFill>
                  <a:srgbClr val="C00000"/>
                </a:solidFill>
              </a:rPr>
              <a:t> Л.Н.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Основы экономики и предпринимательства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 для студ. учреждений проф. образования/ Л.Н. </a:t>
            </a:r>
            <a:r>
              <a:rPr lang="ru-RU" sz="2000" kern="0" dirty="0" err="1" smtClean="0">
                <a:solidFill>
                  <a:srgbClr val="C00000"/>
                </a:solidFill>
              </a:rPr>
              <a:t>Череданова</a:t>
            </a:r>
            <a:r>
              <a:rPr lang="ru-RU" sz="2000" kern="0" dirty="0" smtClean="0">
                <a:solidFill>
                  <a:srgbClr val="C00000"/>
                </a:solidFill>
              </a:rPr>
              <a:t>. - 17 изд., стер. - М.: ИЦ «Академия», 2017. - 224 с.: ил. - (Профессиональное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C0000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 Рассмотрены этапы развития экономической науки, формы и юридические аспекты собственности, механизмы ценообразования.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Описана роль малого предпринимательства </a:t>
            </a:r>
            <a:br>
              <a:rPr lang="ru-RU" sz="2000" kern="0" dirty="0" smtClean="0"/>
            </a:br>
            <a:r>
              <a:rPr lang="ru-RU" sz="2000" kern="0" dirty="0" smtClean="0"/>
              <a:t>и развития экономики.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Особое внимание уделено организации финансирования предпринимательской деятельности и взаимодействие предпринимателей с кредитными организациями.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48130" name="Picture 2" descr="https://img.shopliga.ru/220162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2625652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813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err="1" smtClean="0">
                <a:solidFill>
                  <a:srgbClr val="C00000"/>
                </a:solidFill>
              </a:rPr>
              <a:t>Басаков</a:t>
            </a:r>
            <a:r>
              <a:rPr lang="ru-RU" sz="2000" b="1" kern="0" dirty="0" smtClean="0">
                <a:solidFill>
                  <a:srgbClr val="C00000"/>
                </a:solidFill>
              </a:rPr>
              <a:t>, М. 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Документационное обеспечение управления </a:t>
            </a:r>
            <a:br>
              <a:rPr lang="ru-RU" sz="2000" b="1" kern="0" dirty="0" smtClean="0">
                <a:solidFill>
                  <a:srgbClr val="C00000"/>
                </a:solidFill>
              </a:rPr>
            </a:br>
            <a:r>
              <a:rPr lang="ru-RU" sz="2000" b="1" kern="0" dirty="0" smtClean="0">
                <a:solidFill>
                  <a:srgbClr val="C00000"/>
                </a:solidFill>
              </a:rPr>
              <a:t>(с основами архивоведения)</a:t>
            </a:r>
            <a:r>
              <a:rPr lang="ru-RU" sz="2000" kern="0" dirty="0" smtClean="0">
                <a:solidFill>
                  <a:srgbClr val="C00000"/>
                </a:solidFill>
              </a:rPr>
              <a:t> [Электронный ресурс]: учебное пособие/ М.И. </a:t>
            </a:r>
            <a:r>
              <a:rPr lang="ru-RU" sz="2000" kern="0" dirty="0" err="1" smtClean="0">
                <a:solidFill>
                  <a:srgbClr val="C00000"/>
                </a:solidFill>
              </a:rPr>
              <a:t>Басаков</a:t>
            </a:r>
            <a:r>
              <a:rPr lang="ru-RU" sz="2000" kern="0" dirty="0" smtClean="0">
                <a:solidFill>
                  <a:srgbClr val="C00000"/>
                </a:solidFill>
              </a:rPr>
              <a:t>. –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КноРус</a:t>
            </a:r>
            <a:r>
              <a:rPr lang="ru-RU" sz="2000" kern="0" dirty="0" smtClean="0">
                <a:solidFill>
                  <a:srgbClr val="C00000"/>
                </a:solidFill>
              </a:rPr>
              <a:t>, 2018. – 216 с. – (Среднее 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Особенность предлагаемого учебного пособия, учитывая практическую направленность подготовки студентов, состоит в освоении ими главным образом нормативно-правовых, организационных сторон подготовки и оформления основных видов документов, практической и этической стороны работы секретаря и архивного работника, организации документооборота и архивного хранения документов как основной составляющей архивоведения.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49154" name="Picture 2" descr="https://samizdatt.net/uploads/litres/1530393440_229838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796" y="1785926"/>
            <a:ext cx="2707692" cy="39600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 rot="21273669">
            <a:off x="187903" y="5429092"/>
            <a:ext cx="2643206" cy="107631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Доступ возможен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до 31.03.2019 г.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в электронной библиотеке </a:t>
            </a:r>
            <a:r>
              <a:rPr lang="en-US" b="1" kern="0" dirty="0" smtClean="0">
                <a:solidFill>
                  <a:srgbClr val="C00000"/>
                </a:solidFill>
              </a:rPr>
              <a:t>book.ru</a:t>
            </a:r>
            <a:r>
              <a:rPr lang="ru-RU" b="1" kern="0" dirty="0" smtClean="0">
                <a:solidFill>
                  <a:srgbClr val="002060"/>
                </a:solidFill>
              </a:rPr>
              <a:t> </a:t>
            </a:r>
            <a:endParaRPr lang="ru-RU" kern="0" dirty="0" smtClean="0"/>
          </a:p>
        </p:txBody>
      </p:sp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91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err="1" smtClean="0">
                <a:solidFill>
                  <a:srgbClr val="C00000"/>
                </a:solidFill>
              </a:rPr>
              <a:t>Казначевская</a:t>
            </a:r>
            <a:r>
              <a:rPr lang="ru-RU" sz="2000" b="1" kern="0" dirty="0" smtClean="0">
                <a:solidFill>
                  <a:srgbClr val="C00000"/>
                </a:solidFill>
              </a:rPr>
              <a:t>, Г. Б.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Менеджмент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учебник/ Г.Б. </a:t>
            </a:r>
            <a:r>
              <a:rPr lang="ru-RU" sz="2000" kern="0" dirty="0" err="1" smtClean="0">
                <a:solidFill>
                  <a:srgbClr val="C00000"/>
                </a:solidFill>
              </a:rPr>
              <a:t>Казначевская</a:t>
            </a:r>
            <a:r>
              <a:rPr lang="ru-RU" sz="2000" kern="0" dirty="0" smtClean="0">
                <a:solidFill>
                  <a:srgbClr val="C00000"/>
                </a:solidFill>
              </a:rPr>
              <a:t>. - М.: КНОРУС, 2016. - 240 с. - (Среднее 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 Рациональная структура учебника способствует легкому усвоению учебного материала.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Рассмотрены актуальные проблемы менеджмента, основное внимание уделено управленческим функциям, формальному </a:t>
            </a:r>
            <a:br>
              <a:rPr lang="ru-RU" sz="2000" kern="0" dirty="0" smtClean="0"/>
            </a:br>
            <a:r>
              <a:rPr lang="ru-RU" sz="2000" kern="0" dirty="0" smtClean="0"/>
              <a:t>и неформальному взаимодействию людей </a:t>
            </a:r>
            <a:br>
              <a:rPr lang="ru-RU" sz="2000" kern="0" dirty="0" smtClean="0"/>
            </a:br>
            <a:r>
              <a:rPr lang="ru-RU" sz="2000" kern="0" dirty="0" smtClean="0"/>
              <a:t>в организации, деловому и управленческому общению, вопросам </a:t>
            </a:r>
            <a:r>
              <a:rPr lang="ru-RU" sz="2000" kern="0" dirty="0" err="1" smtClean="0"/>
              <a:t>самоменеджмента</a:t>
            </a:r>
            <a:r>
              <a:rPr lang="ru-RU" sz="2000" kern="0" dirty="0" smtClean="0"/>
              <a:t>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37890" name="Picture 2" descr="https://mmedia.ozone.ru/multimedia/c370/1005476413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214282" y="1714488"/>
            <a:ext cx="2632864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789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Михалева, Е. П.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Менеджмент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учебное пособие для СПО/ Е.П. Михалева. - 2 изд., </a:t>
            </a:r>
            <a:r>
              <a:rPr lang="ru-RU" sz="2000" kern="0" dirty="0" err="1" smtClean="0">
                <a:solidFill>
                  <a:srgbClr val="C00000"/>
                </a:solidFill>
              </a:rPr>
              <a:t>перераб</a:t>
            </a:r>
            <a:r>
              <a:rPr lang="ru-RU" sz="2000" kern="0" dirty="0" smtClean="0">
                <a:solidFill>
                  <a:srgbClr val="C00000"/>
                </a:solidFill>
              </a:rPr>
              <a:t>. и доп.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2016. - 192 с.: ил. - (Профессиональное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 Учебный материал четко систематизирован, отражает как традиционные, так и современные подходы к изучению предмета, написан в доступной для понимания форме.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Данное пособие - хорошая база для изучения курса и подготовки к текущей и итоговой аттестации по дисциплине.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25602" name="Picture 2" descr="https://avatars.mds.yandex.net/get-marketpic/175127/market_IPxJsBIWxH28tQ9dQwVLzg/orig"/>
          <p:cNvPicPr>
            <a:picLocks noChangeAspect="1" noChangeArrowheads="1"/>
          </p:cNvPicPr>
          <p:nvPr/>
        </p:nvPicPr>
        <p:blipFill>
          <a:blip r:embed="rId4"/>
          <a:srcRect l="4808" b="3571"/>
          <a:stretch>
            <a:fillRect/>
          </a:stretch>
        </p:blipFill>
        <p:spPr bwMode="auto">
          <a:xfrm>
            <a:off x="214282" y="1785926"/>
            <a:ext cx="2613581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err="1" smtClean="0">
                <a:solidFill>
                  <a:srgbClr val="C00000"/>
                </a:solidFill>
              </a:rPr>
              <a:t>Чечевицына</a:t>
            </a:r>
            <a:r>
              <a:rPr lang="ru-RU" b="1" kern="0" dirty="0" smtClean="0">
                <a:solidFill>
                  <a:srgbClr val="C00000"/>
                </a:solidFill>
              </a:rPr>
              <a:t>, Л. Н.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Экономика организации </a:t>
            </a:r>
            <a:r>
              <a:rPr lang="ru-RU" kern="0" dirty="0" smtClean="0">
                <a:solidFill>
                  <a:srgbClr val="C00000"/>
                </a:solidFill>
              </a:rPr>
              <a:t>[Текст]: практикум: учебное пособие/ Л.Н. </a:t>
            </a:r>
            <a:r>
              <a:rPr lang="ru-RU" kern="0" dirty="0" err="1" smtClean="0">
                <a:solidFill>
                  <a:srgbClr val="C00000"/>
                </a:solidFill>
              </a:rPr>
              <a:t>Чечевицына</a:t>
            </a:r>
            <a:r>
              <a:rPr lang="ru-RU" kern="0" dirty="0" smtClean="0">
                <a:solidFill>
                  <a:srgbClr val="C00000"/>
                </a:solidFill>
              </a:rPr>
              <a:t>, О.Н. Терещенко. - Ростов </a:t>
            </a:r>
            <a:r>
              <a:rPr lang="ru-RU" kern="0" dirty="0" err="1" smtClean="0">
                <a:solidFill>
                  <a:srgbClr val="C00000"/>
                </a:solidFill>
              </a:rPr>
              <a:t>н</a:t>
            </a:r>
            <a:r>
              <a:rPr lang="ru-RU" kern="0" dirty="0" smtClean="0">
                <a:solidFill>
                  <a:srgbClr val="C00000"/>
                </a:solidFill>
              </a:rPr>
              <a:t>/Д.: Феникс, 2014. - 255 с. - (Среднее 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</a:t>
            </a:r>
            <a:r>
              <a:rPr lang="ru-RU" dirty="0" smtClean="0"/>
              <a:t>В данном учебном пособии содержится насыщенный практический материал, включающий методику расчета важнейших технико-экономических показателей деятельности организаций.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dirty="0" smtClean="0"/>
              <a:t>	Он позволит не только закрепить теоретические представления о деятельности субъекта хозяйствования, но и осуществлять самостоятельное решение экономических задач с помощью представленной методологии, оснащенной необходимыми комментариями.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dirty="0" smtClean="0"/>
              <a:t>	Учебное пособие позволяет получить практические навыки расчета важнейших экономических показателей, включает понятийный аппарат, методику решения типовых задач, задачи для самостоятельного решения, тесты, вопросы для закрепления. </a:t>
            </a:r>
            <a:endParaRPr lang="ru-RU" kern="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7170" name="Picture 2" descr="https://avatars.mds.yandex.net/get-marketpic/466758/market_azyCfb19UJiAnQVtoGaMCA/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2542320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Барышникова, Н. 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Экономика организации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учебное пособие для СПО/ Н.А. Барышникова, Т.А. </a:t>
            </a:r>
            <a:r>
              <a:rPr lang="ru-RU" sz="2000" kern="0" dirty="0" err="1" smtClean="0">
                <a:solidFill>
                  <a:srgbClr val="C00000"/>
                </a:solidFill>
              </a:rPr>
              <a:t>Матеуш</a:t>
            </a:r>
            <a:r>
              <a:rPr lang="ru-RU" sz="2000" kern="0" dirty="0" smtClean="0">
                <a:solidFill>
                  <a:srgbClr val="C00000"/>
                </a:solidFill>
              </a:rPr>
              <a:t>, М.Г. Миронов. - 2 изд., </a:t>
            </a:r>
            <a:r>
              <a:rPr lang="ru-RU" sz="2000" kern="0" dirty="0" err="1" smtClean="0">
                <a:solidFill>
                  <a:srgbClr val="C00000"/>
                </a:solidFill>
              </a:rPr>
              <a:t>перераб</a:t>
            </a:r>
            <a:r>
              <a:rPr lang="ru-RU" sz="2000" kern="0" dirty="0" smtClean="0">
                <a:solidFill>
                  <a:srgbClr val="C00000"/>
                </a:solidFill>
              </a:rPr>
              <a:t>. и доп.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2016. - 192 с. - (Профессиональное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>
                <a:solidFill>
                  <a:srgbClr val="002060"/>
                </a:solidFill>
              </a:rPr>
              <a:t>	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>
                <a:solidFill>
                  <a:srgbClr val="002060"/>
                </a:solidFill>
              </a:rPr>
              <a:t>	</a:t>
            </a:r>
            <a:r>
              <a:rPr lang="ru-RU" sz="2000" kern="0" dirty="0" smtClean="0"/>
              <a:t> Учебный материал четко систематизирован, отражает как традиционные, так и современные подходы к изучению предмета, написан в доступной для понимания форме.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Данное пособие - хорошая база для изучения курса и подготовки к текущей и итоговой аттестации по дисциплине.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5122" name="Picture 2" descr="\\192.168.10.33\обмен\БИБЛИОТЕКА\Ганихина МА\2018-04-28\004.jpg"/>
          <p:cNvPicPr>
            <a:picLocks noChangeAspect="1" noChangeArrowheads="1"/>
          </p:cNvPicPr>
          <p:nvPr/>
        </p:nvPicPr>
        <p:blipFill>
          <a:blip r:embed="rId4" cstate="print"/>
          <a:srcRect l="34228" b="27083"/>
          <a:stretch>
            <a:fillRect/>
          </a:stretch>
        </p:blipFill>
        <p:spPr bwMode="auto">
          <a:xfrm>
            <a:off x="214282" y="1755016"/>
            <a:ext cx="2595032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Правовое обеспечение профессиональной деятельности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 для СПО/ под ред. А.Я. Капустина. - 2 </a:t>
            </a:r>
            <a:r>
              <a:rPr lang="ru-RU" sz="2000" kern="0" dirty="0" err="1" smtClean="0">
                <a:solidFill>
                  <a:srgbClr val="C00000"/>
                </a:solidFill>
              </a:rPr>
              <a:t>изд</a:t>
            </a:r>
            <a:r>
              <a:rPr lang="ru-RU" sz="2000" kern="0" dirty="0" smtClean="0">
                <a:solidFill>
                  <a:srgbClr val="C00000"/>
                </a:solidFill>
              </a:rPr>
              <a:t>, </a:t>
            </a:r>
            <a:r>
              <a:rPr lang="ru-RU" sz="2000" kern="0" dirty="0" err="1" smtClean="0">
                <a:solidFill>
                  <a:srgbClr val="C00000"/>
                </a:solidFill>
              </a:rPr>
              <a:t>прераб</a:t>
            </a:r>
            <a:r>
              <a:rPr lang="ru-RU" sz="2000" kern="0" dirty="0" smtClean="0">
                <a:solidFill>
                  <a:srgbClr val="C00000"/>
                </a:solidFill>
              </a:rPr>
              <a:t>. и доп.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2016. - 383 с. - (Профессиональное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  <a:r>
              <a:rPr lang="ru-RU" sz="1900" kern="0" dirty="0" smtClean="0"/>
              <a:t> В учебнике рассматриваются основные понятия </a:t>
            </a:r>
            <a:br>
              <a:rPr lang="ru-RU" sz="1900" kern="0" dirty="0" smtClean="0"/>
            </a:br>
            <a:r>
              <a:rPr lang="ru-RU" sz="1900" kern="0" dirty="0" smtClean="0"/>
              <a:t>и категории правового обеспечения сферы профессиональной деятельности. В этих целях определяются вопросы понятия права и государства, раскрываются основы конституционного строя нашей страны, освещаются проблемы публичного управления в сфере профессиональной деятельности, а также вопросы правового регулирования профессиональной деятельности.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 Особое внимание уделено механизмам защиты прав и законных интересов от неправомерных действий публичной администрации. Кроме того, изложены основы уголовного права и процесса, </a:t>
            </a:r>
            <a:r>
              <a:rPr lang="ru-RU" sz="1900" kern="0" dirty="0" err="1" smtClean="0"/>
              <a:t>международно</a:t>
            </a:r>
            <a:r>
              <a:rPr lang="ru-RU" sz="1900" kern="0" dirty="0" smtClean="0"/>
              <a:t> - правовых отношений в сфере профессиональной деятельности и архивного права.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21508" name="Picture 4" descr="https://img.shopliga.ru/87215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2573999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28596" y="4286256"/>
            <a:ext cx="5143536" cy="1143008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  <p:txBody>
          <a:bodyPr anchor="ctr"/>
          <a:lstStyle/>
          <a:p>
            <a:pPr eaLnBrk="0" hangingPunct="0">
              <a:defRPr/>
            </a:pPr>
            <a:r>
              <a:rPr lang="ru-RU" sz="2000" b="1" i="1" kern="0" dirty="0" smtClean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по специальности</a:t>
            </a:r>
            <a:endParaRPr lang="ru-RU" sz="2000" b="1" i="1" kern="0" dirty="0">
              <a:solidFill>
                <a:srgbClr val="0070C0"/>
              </a:solidFill>
              <a:latin typeface="+mj-lt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200" b="1" i="1" kern="0" dirty="0" smtClean="0">
                <a:solidFill>
                  <a:srgbClr val="CC00FF"/>
                </a:solidFill>
                <a:latin typeface="+mj-lt"/>
                <a:ea typeface="+mj-ea"/>
                <a:cs typeface="Times New Roman" pitchFamily="18" charset="0"/>
              </a:rPr>
              <a:t>ПРАВО И ОРГАНИЗАЦИЯ </a:t>
            </a:r>
          </a:p>
          <a:p>
            <a:pPr eaLnBrk="0" hangingPunct="0">
              <a:defRPr/>
            </a:pPr>
            <a:r>
              <a:rPr lang="ru-RU" sz="2200" b="1" i="1" kern="0" dirty="0" smtClean="0">
                <a:solidFill>
                  <a:srgbClr val="CC00FF"/>
                </a:solidFill>
                <a:latin typeface="+mj-lt"/>
                <a:ea typeface="+mj-ea"/>
                <a:cs typeface="Times New Roman" pitchFamily="18" charset="0"/>
              </a:rPr>
              <a:t>СОЦИАЛЬНОГО ОБЕСПЕЧЕНИЯ</a:t>
            </a:r>
            <a:endParaRPr lang="ru-RU" sz="2400" b="1" i="1" kern="0" dirty="0" smtClean="0">
              <a:solidFill>
                <a:srgbClr val="CC00FF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071538" y="285729"/>
            <a:ext cx="7858180" cy="85725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3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Литература, поступившая в библиотеку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 (за последние пять лет)</a:t>
            </a:r>
            <a:endParaRPr lang="ru-RU" sz="2400" i="1" dirty="0" smtClean="0">
              <a:solidFill>
                <a:srgbClr val="0070C0"/>
              </a:solidFill>
            </a:endParaRPr>
          </a:p>
        </p:txBody>
      </p:sp>
      <p:pic>
        <p:nvPicPr>
          <p:cNvPr id="22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952349" cy="936000"/>
          </a:xfrm>
          <a:prstGeom prst="ellipse">
            <a:avLst/>
          </a:prstGeom>
          <a:noFill/>
        </p:spPr>
      </p:pic>
      <p:pic>
        <p:nvPicPr>
          <p:cNvPr id="32" name="Picture 2" descr="https://img-gorod.ru/upload/iblock/088/088663c430b1add8f1955da3bbdd7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357826"/>
            <a:ext cx="695593" cy="1080000"/>
          </a:xfrm>
          <a:prstGeom prst="rect">
            <a:avLst/>
          </a:prstGeom>
          <a:noFill/>
        </p:spPr>
      </p:pic>
      <p:pic>
        <p:nvPicPr>
          <p:cNvPr id="12" name="Picture 2" descr="https://www.litres.ru/static/bookimages/26/51/88/26518802.bin.dir/26518802.cover_max1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357298"/>
            <a:ext cx="737280" cy="1080000"/>
          </a:xfrm>
          <a:prstGeom prst="rect">
            <a:avLst/>
          </a:prstGeom>
          <a:noFill/>
        </p:spPr>
      </p:pic>
      <p:pic>
        <p:nvPicPr>
          <p:cNvPr id="54" name="Picture 2" descr="http://img.gdeslon.ru/commodities/big/ea23/03896af28688d8bf9db5f36bd066.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357298"/>
            <a:ext cx="720000" cy="1080000"/>
          </a:xfrm>
          <a:prstGeom prst="rect">
            <a:avLst/>
          </a:prstGeom>
          <a:noFill/>
        </p:spPr>
      </p:pic>
      <p:pic>
        <p:nvPicPr>
          <p:cNvPr id="25" name="Picture 2" descr="https://mmedia.ozone.ru/multimedia/c370/1005476413.jpg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214282" y="2714620"/>
            <a:ext cx="718054" cy="1080000"/>
          </a:xfrm>
          <a:prstGeom prst="rect">
            <a:avLst/>
          </a:prstGeom>
          <a:noFill/>
        </p:spPr>
      </p:pic>
      <p:pic>
        <p:nvPicPr>
          <p:cNvPr id="40" name="Picture 2" descr="https://avatars.mds.yandex.net/get-marketpic/175127/market_IPxJsBIWxH28tQ9dQwVLzg/orig"/>
          <p:cNvPicPr>
            <a:picLocks noChangeAspect="1" noChangeArrowheads="1"/>
          </p:cNvPicPr>
          <p:nvPr/>
        </p:nvPicPr>
        <p:blipFill>
          <a:blip r:embed="rId8" cstate="print"/>
          <a:srcRect l="4808" b="3571"/>
          <a:stretch>
            <a:fillRect/>
          </a:stretch>
        </p:blipFill>
        <p:spPr bwMode="auto">
          <a:xfrm>
            <a:off x="857224" y="2857496"/>
            <a:ext cx="712795" cy="1080000"/>
          </a:xfrm>
          <a:prstGeom prst="rect">
            <a:avLst/>
          </a:prstGeom>
          <a:noFill/>
        </p:spPr>
      </p:pic>
      <p:pic>
        <p:nvPicPr>
          <p:cNvPr id="28" name="Picture 4" descr="http://patt.karelia.ru/_data/files.thumb/0/3/03d5110b2646fe5_7014.32469f6c0a_g-middl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5420834"/>
            <a:ext cx="683100" cy="1080000"/>
          </a:xfrm>
          <a:prstGeom prst="rect">
            <a:avLst/>
          </a:prstGeom>
          <a:noFill/>
        </p:spPr>
      </p:pic>
      <p:pic>
        <p:nvPicPr>
          <p:cNvPr id="34" name="Picture 2" descr="https://i.yavitrina.ru/uploads/thumbs/osnovy_strahovogo_dela_ucebnik_i_praktikum33803978_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1428736"/>
            <a:ext cx="695279" cy="1080000"/>
          </a:xfrm>
          <a:prstGeom prst="rect">
            <a:avLst/>
          </a:prstGeom>
          <a:noFill/>
        </p:spPr>
      </p:pic>
      <p:pic>
        <p:nvPicPr>
          <p:cNvPr id="41" name="Picture 4" descr="http://my-bookshop.ru/image/101420665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2786058"/>
            <a:ext cx="719100" cy="1080000"/>
          </a:xfrm>
          <a:prstGeom prst="rect">
            <a:avLst/>
          </a:prstGeom>
          <a:noFill/>
        </p:spPr>
      </p:pic>
      <p:pic>
        <p:nvPicPr>
          <p:cNvPr id="47" name="Picture 4" descr="https://www.bookvoed.ru/files/1836/27/33/10/2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76354" y="4143380"/>
            <a:ext cx="738720" cy="1080000"/>
          </a:xfrm>
          <a:prstGeom prst="rect">
            <a:avLst/>
          </a:prstGeom>
          <a:noFill/>
        </p:spPr>
      </p:pic>
      <p:pic>
        <p:nvPicPr>
          <p:cNvPr id="57" name="Picture 2" descr="https://ozon-st.cdn.ngenix.net/multimedia/10214899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3834" y="4206388"/>
            <a:ext cx="718200" cy="1080000"/>
          </a:xfrm>
          <a:prstGeom prst="rect">
            <a:avLst/>
          </a:prstGeom>
          <a:noFill/>
        </p:spPr>
      </p:pic>
      <p:pic>
        <p:nvPicPr>
          <p:cNvPr id="58" name="Picture 4" descr="https://252919.selcdn.ru/shoplot/353395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72330" y="5357826"/>
            <a:ext cx="730174" cy="1080000"/>
          </a:xfrm>
          <a:prstGeom prst="rect">
            <a:avLst/>
          </a:prstGeom>
          <a:noFill/>
        </p:spPr>
      </p:pic>
      <p:pic>
        <p:nvPicPr>
          <p:cNvPr id="61" name="Picture 2" descr="https://wcbook.ru/data/book/43/43183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07128" y="5500702"/>
            <a:ext cx="651086" cy="1080000"/>
          </a:xfrm>
          <a:prstGeom prst="rect">
            <a:avLst/>
          </a:prstGeom>
          <a:noFill/>
        </p:spPr>
      </p:pic>
      <p:pic>
        <p:nvPicPr>
          <p:cNvPr id="63" name="Picture 2" descr="https://azon.market/image/cache/catalog/mysh/2558900x/MYSH2558878_1-ds-600x75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6776" y="5643578"/>
            <a:ext cx="714000" cy="1080000"/>
          </a:xfrm>
          <a:prstGeom prst="rect">
            <a:avLst/>
          </a:prstGeom>
          <a:noFill/>
        </p:spPr>
      </p:pic>
      <p:pic>
        <p:nvPicPr>
          <p:cNvPr id="49" name="Picture 1" descr="E:\М.А\книги\1005557976.jp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785786" y="1428736"/>
            <a:ext cx="726686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1" descr="E:\М.А\книги\teorii-veroitnostej-i-matematiheskai-statistika-47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1451908" y="1500174"/>
            <a:ext cx="6912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http://static.ozone.ru/multimedia/books_covers/1014335114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71670" y="1571612"/>
            <a:ext cx="733500" cy="1080000"/>
          </a:xfrm>
          <a:prstGeom prst="rect">
            <a:avLst/>
          </a:prstGeom>
          <a:noFill/>
        </p:spPr>
      </p:pic>
      <p:pic>
        <p:nvPicPr>
          <p:cNvPr id="59" name="Picture 4" descr="http://www.100book.ru/b848308.jpg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3714744" y="1428736"/>
            <a:ext cx="72490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2" descr="http://www.knigoed.info/image/book/1374019304585379842.jpg"/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4357686" y="1500174"/>
            <a:ext cx="711257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" descr="http://antique.newbookshop.ru/pict/101698776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998986" y="1571612"/>
            <a:ext cx="716022" cy="1080000"/>
          </a:xfrm>
          <a:prstGeom prst="rect">
            <a:avLst/>
          </a:prstGeom>
          <a:noFill/>
        </p:spPr>
      </p:pic>
      <p:pic>
        <p:nvPicPr>
          <p:cNvPr id="30" name="Picture 7" descr="C:\Users\m_ganihina\Desktop\149815_0 копия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643570" y="1634620"/>
            <a:ext cx="696774" cy="1080000"/>
          </a:xfrm>
          <a:prstGeom prst="rect">
            <a:avLst/>
          </a:prstGeom>
          <a:noFill/>
        </p:spPr>
      </p:pic>
      <p:pic>
        <p:nvPicPr>
          <p:cNvPr id="35" name="Picture 2" descr="https://img.shopliga.ru/22016244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58082" y="1571612"/>
            <a:ext cx="716087" cy="1080000"/>
          </a:xfrm>
          <a:prstGeom prst="rect">
            <a:avLst/>
          </a:prstGeom>
          <a:noFill/>
        </p:spPr>
      </p:pic>
      <p:pic>
        <p:nvPicPr>
          <p:cNvPr id="37" name="Picture 2" descr="https://samizdatt.net/uploads/litres/1530393440_22983872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001024" y="1643050"/>
            <a:ext cx="738461" cy="1080000"/>
          </a:xfrm>
          <a:prstGeom prst="rect">
            <a:avLst/>
          </a:prstGeom>
          <a:noFill/>
        </p:spPr>
      </p:pic>
      <p:pic>
        <p:nvPicPr>
          <p:cNvPr id="42" name="Picture 2" descr="\\192.168.10.33\обмен\БИБЛИОТЕКА\Ганихина МА\2018-04-28\004.jpg"/>
          <p:cNvPicPr>
            <a:picLocks noChangeAspect="1" noChangeArrowheads="1"/>
          </p:cNvPicPr>
          <p:nvPr/>
        </p:nvPicPr>
        <p:blipFill>
          <a:blip r:embed="rId26" cstate="print"/>
          <a:srcRect l="34228" b="27083"/>
          <a:stretch>
            <a:fillRect/>
          </a:stretch>
        </p:blipFill>
        <p:spPr bwMode="auto">
          <a:xfrm>
            <a:off x="1500166" y="3000372"/>
            <a:ext cx="707736" cy="1080000"/>
          </a:xfrm>
          <a:prstGeom prst="rect">
            <a:avLst/>
          </a:prstGeom>
          <a:noFill/>
        </p:spPr>
      </p:pic>
      <p:pic>
        <p:nvPicPr>
          <p:cNvPr id="60" name="Picture 2" descr="https://avatars.mds.yandex.net/get-marketpic/466758/market_azyCfb19UJiAnQVtoGaMCA/ori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143108" y="3143248"/>
            <a:ext cx="693360" cy="1080000"/>
          </a:xfrm>
          <a:prstGeom prst="rect">
            <a:avLst/>
          </a:prstGeom>
          <a:noFill/>
        </p:spPr>
      </p:pic>
      <p:pic>
        <p:nvPicPr>
          <p:cNvPr id="38" name="Picture 2" descr="http://all-home.su/elbooks/image/cache/import_files/f9/f98ff7136fbd11e6923710bf48798dbf-500x500.jpg"/>
          <p:cNvPicPr>
            <a:picLocks noChangeAspect="1" noChangeArrowheads="1"/>
          </p:cNvPicPr>
          <p:nvPr/>
        </p:nvPicPr>
        <p:blipFill>
          <a:blip r:embed="rId28" cstate="print"/>
          <a:srcRect l="18000" r="17499"/>
          <a:stretch>
            <a:fillRect/>
          </a:stretch>
        </p:blipFill>
        <p:spPr bwMode="auto">
          <a:xfrm>
            <a:off x="4286248" y="2857496"/>
            <a:ext cx="696605" cy="1080000"/>
          </a:xfrm>
          <a:prstGeom prst="rect">
            <a:avLst/>
          </a:prstGeom>
          <a:noFill/>
        </p:spPr>
      </p:pic>
      <p:pic>
        <p:nvPicPr>
          <p:cNvPr id="44" name="Picture 2" descr="https://avatars.mds.yandex.net/get-marketpic/209514/market_IUumTIzeBa9yxFrI4nfeiw/ori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929190" y="2786058"/>
            <a:ext cx="698608" cy="1080000"/>
          </a:xfrm>
          <a:prstGeom prst="rect">
            <a:avLst/>
          </a:prstGeom>
          <a:noFill/>
        </p:spPr>
      </p:pic>
      <p:pic>
        <p:nvPicPr>
          <p:cNvPr id="45" name="Picture 2" descr="http://www.ukazka.ru/img/b/uk279956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572132" y="2928934"/>
            <a:ext cx="710526" cy="1080000"/>
          </a:xfrm>
          <a:prstGeom prst="rect">
            <a:avLst/>
          </a:prstGeom>
          <a:noFill/>
        </p:spPr>
      </p:pic>
      <p:pic>
        <p:nvPicPr>
          <p:cNvPr id="55" name="Picture 2" descr="http://fiction-books.ru/img/1019096749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215074" y="2857496"/>
            <a:ext cx="720000" cy="1080000"/>
          </a:xfrm>
          <a:prstGeom prst="rect">
            <a:avLst/>
          </a:prstGeom>
          <a:noFill/>
        </p:spPr>
      </p:pic>
      <p:pic>
        <p:nvPicPr>
          <p:cNvPr id="53" name="Picture 2" descr="https://ozon-st.cdn.ngenix.net/multimedia/1019573093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858016" y="3000372"/>
            <a:ext cx="712800" cy="1080000"/>
          </a:xfrm>
          <a:prstGeom prst="rect">
            <a:avLst/>
          </a:prstGeom>
          <a:noFill/>
        </p:spPr>
      </p:pic>
      <p:pic>
        <p:nvPicPr>
          <p:cNvPr id="46" name="Picture 4" descr="https://img.shopliga.ru/8721525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572396" y="2920504"/>
            <a:ext cx="702000" cy="1080000"/>
          </a:xfrm>
          <a:prstGeom prst="rect">
            <a:avLst/>
          </a:prstGeom>
          <a:noFill/>
        </p:spPr>
      </p:pic>
      <p:pic>
        <p:nvPicPr>
          <p:cNvPr id="43" name="Picture 2" descr="https://ozon-st.cdn.ngenix.net/multimedia/1019852943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215338" y="2849066"/>
            <a:ext cx="716400" cy="1080000"/>
          </a:xfrm>
          <a:prstGeom prst="rect">
            <a:avLst/>
          </a:prstGeom>
          <a:noFill/>
        </p:spPr>
      </p:pic>
      <p:pic>
        <p:nvPicPr>
          <p:cNvPr id="52" name="Picture 2" descr="https://ozon-st.cdn.ngenix.net/multimedia/books_covers/1011623775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143636" y="4277826"/>
            <a:ext cx="678857" cy="1080000"/>
          </a:xfrm>
          <a:prstGeom prst="rect">
            <a:avLst/>
          </a:prstGeom>
          <a:noFill/>
        </p:spPr>
      </p:pic>
      <p:pic>
        <p:nvPicPr>
          <p:cNvPr id="39" name="Picture 6" descr="http://antique.newbookshop.ru/pict/1011883575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715140" y="4206388"/>
            <a:ext cx="643372" cy="1080000"/>
          </a:xfrm>
          <a:prstGeom prst="rect">
            <a:avLst/>
          </a:prstGeom>
          <a:noFill/>
        </p:spPr>
      </p:pic>
      <p:pic>
        <p:nvPicPr>
          <p:cNvPr id="33" name="Picture 2" descr="https://wcbook.ru/data/book/44/441569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286776" y="4349264"/>
            <a:ext cx="715886" cy="1080000"/>
          </a:xfrm>
          <a:prstGeom prst="rect">
            <a:avLst/>
          </a:prstGeom>
          <a:noFill/>
        </p:spPr>
      </p:pic>
      <p:pic>
        <p:nvPicPr>
          <p:cNvPr id="56" name="Picture 1" descr="K:\БИБЛИОТЕКА\Ганихина МА\2018-05-03\001.jpg"/>
          <p:cNvPicPr>
            <a:picLocks noChangeAspect="1" noChangeArrowheads="1"/>
          </p:cNvPicPr>
          <p:nvPr/>
        </p:nvPicPr>
        <p:blipFill>
          <a:blip r:embed="rId38" cstate="print"/>
          <a:srcRect l="34118" b="27948"/>
          <a:stretch>
            <a:fillRect/>
          </a:stretch>
        </p:blipFill>
        <p:spPr bwMode="auto">
          <a:xfrm>
            <a:off x="3500430" y="5500702"/>
            <a:ext cx="717433" cy="1080000"/>
          </a:xfrm>
          <a:prstGeom prst="rect">
            <a:avLst/>
          </a:prstGeom>
          <a:noFill/>
        </p:spPr>
      </p:pic>
      <p:pic>
        <p:nvPicPr>
          <p:cNvPr id="16" name="Picture 2" descr="https://litportal.ru/static/books_images/5b47/c087/de82/e5e8/14ce34b3455a098b_small.jpg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4143372" y="5643578"/>
            <a:ext cx="718200" cy="1080000"/>
          </a:xfrm>
          <a:prstGeom prst="rect">
            <a:avLst/>
          </a:prstGeom>
          <a:noFill/>
        </p:spPr>
      </p:pic>
      <p:pic>
        <p:nvPicPr>
          <p:cNvPr id="26" name="Picture 2" descr="http://antique.newbookshop.ru/pict/1011565794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5643570" y="5492272"/>
            <a:ext cx="675772" cy="1080000"/>
          </a:xfrm>
          <a:prstGeom prst="rect">
            <a:avLst/>
          </a:prstGeom>
          <a:noFill/>
        </p:spPr>
      </p:pic>
      <p:pic>
        <p:nvPicPr>
          <p:cNvPr id="51" name="Picture 4" descr="http://skupiknigi.ru/image/Small/multimedia/books_covers/1010643073.jpg"/>
          <p:cNvPicPr>
            <a:picLocks noChangeAspect="1" noChangeArrowheads="1"/>
          </p:cNvPicPr>
          <p:nvPr/>
        </p:nvPicPr>
        <p:blipFill>
          <a:blip r:embed="rId41" cstate="print"/>
          <a:srcRect b="3571"/>
          <a:stretch>
            <a:fillRect/>
          </a:stretch>
        </p:blipFill>
        <p:spPr bwMode="auto">
          <a:xfrm>
            <a:off x="6215074" y="5635148"/>
            <a:ext cx="713595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6500"/>
                            </p:stCondLst>
                            <p:childTnLst>
                              <p:par>
                                <p:cTn id="20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7500"/>
                            </p:stCondLst>
                            <p:childTnLst>
                              <p:par>
                                <p:cTn id="20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8500"/>
                            </p:stCondLst>
                            <p:childTnLst>
                              <p:par>
                                <p:cTn id="2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2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0500"/>
                            </p:stCondLst>
                            <p:childTnLst>
                              <p:par>
                                <p:cTn id="2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1500"/>
                            </p:stCondLst>
                            <p:childTnLst>
                              <p:par>
                                <p:cTn id="2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2500"/>
                            </p:stCondLst>
                            <p:childTnLst>
                              <p:par>
                                <p:cTn id="2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3500"/>
                            </p:stCondLst>
                            <p:childTnLst>
                              <p:par>
                                <p:cTn id="2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4500"/>
                            </p:stCondLst>
                            <p:childTnLst>
                              <p:par>
                                <p:cTn id="2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5500"/>
                            </p:stCondLst>
                            <p:childTnLst>
                              <p:par>
                                <p:cTn id="2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6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7500"/>
                            </p:stCondLst>
                            <p:childTnLst>
                              <p:par>
                                <p:cTn id="27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Перевалов, В. Д.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Теория государства и права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 </a:t>
            </a:r>
            <a:br>
              <a:rPr lang="ru-RU" sz="2000" kern="0" dirty="0" smtClean="0">
                <a:solidFill>
                  <a:srgbClr val="C00000"/>
                </a:solidFill>
              </a:rPr>
            </a:br>
            <a:r>
              <a:rPr lang="ru-RU" sz="2000" kern="0" dirty="0" smtClean="0">
                <a:solidFill>
                  <a:srgbClr val="C00000"/>
                </a:solidFill>
              </a:rPr>
              <a:t>и практикум для СПО/ В.Д. Перевалов. - 5 изд., </a:t>
            </a:r>
            <a:r>
              <a:rPr lang="ru-RU" sz="2000" kern="0" dirty="0" err="1" smtClean="0">
                <a:solidFill>
                  <a:srgbClr val="C00000"/>
                </a:solidFill>
              </a:rPr>
              <a:t>перераб</a:t>
            </a:r>
            <a:r>
              <a:rPr lang="ru-RU" sz="2000" kern="0" dirty="0" smtClean="0">
                <a:solidFill>
                  <a:srgbClr val="C00000"/>
                </a:solidFill>
              </a:rPr>
              <a:t>. и доп.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2016. - 342 с.: ил. - (Профессиональное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  <a:r>
              <a:rPr lang="ru-RU" sz="1900" kern="0" dirty="0" smtClean="0"/>
              <a:t> Учебник - необходимая база для последующего овладения всем комплексом юридических дисциплин, таких как конституционное право, гражданское право, налоговое право и др. Главное достоинство учебника - краткость, простота и ясность изложения в сочетании </a:t>
            </a:r>
            <a:br>
              <a:rPr lang="ru-RU" sz="1900" kern="0" dirty="0" smtClean="0"/>
            </a:br>
            <a:r>
              <a:rPr lang="ru-RU" sz="1900" kern="0" dirty="0" smtClean="0"/>
              <a:t>с достаточной полнотой и квалифицированность.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Особенность издания - применение автором новых методических приемов изложения материала (формулирование основных положений для каждой главы учебника, вопросы для проверки усвоения материала, учебные схемы, словарь юридических терминов), а также оптимальная структура </a:t>
            </a:r>
            <a:br>
              <a:rPr lang="ru-RU" sz="1900" kern="0" dirty="0" smtClean="0"/>
            </a:br>
            <a:r>
              <a:rPr lang="ru-RU" sz="1900" kern="0" dirty="0" smtClean="0"/>
              <a:t>его построения. 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2050" name="Picture 2" descr="http://all-home.su/elbooks/image/cache/import_files/f9/f98ff7136fbd11e6923710bf48798dbf-500x500.jpg"/>
          <p:cNvPicPr>
            <a:picLocks noChangeAspect="1" noChangeArrowheads="1"/>
          </p:cNvPicPr>
          <p:nvPr/>
        </p:nvPicPr>
        <p:blipFill>
          <a:blip r:embed="rId4"/>
          <a:srcRect l="18000" r="17499"/>
          <a:stretch>
            <a:fillRect/>
          </a:stretch>
        </p:blipFill>
        <p:spPr bwMode="auto">
          <a:xfrm>
            <a:off x="214282" y="1857364"/>
            <a:ext cx="2554218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err="1" smtClean="0">
                <a:solidFill>
                  <a:srgbClr val="C00000"/>
                </a:solidFill>
              </a:rPr>
              <a:t>Мигачев</a:t>
            </a:r>
            <a:r>
              <a:rPr lang="ru-RU" sz="2000" b="1" kern="0" dirty="0" smtClean="0">
                <a:solidFill>
                  <a:srgbClr val="C00000"/>
                </a:solidFill>
              </a:rPr>
              <a:t>, Ю. 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Административное право</a:t>
            </a:r>
            <a:r>
              <a:rPr lang="ru-RU" sz="2000" kern="0" dirty="0" smtClean="0">
                <a:solidFill>
                  <a:srgbClr val="C00000"/>
                </a:solidFill>
              </a:rPr>
              <a:t> [Текст]: учебник для СПО/ Ю.И. </a:t>
            </a:r>
            <a:r>
              <a:rPr lang="ru-RU" sz="2000" kern="0" dirty="0" err="1" smtClean="0">
                <a:solidFill>
                  <a:srgbClr val="C00000"/>
                </a:solidFill>
              </a:rPr>
              <a:t>Мигачев</a:t>
            </a:r>
            <a:r>
              <a:rPr lang="ru-RU" sz="2000" kern="0" dirty="0" smtClean="0">
                <a:solidFill>
                  <a:srgbClr val="C00000"/>
                </a:solidFill>
              </a:rPr>
              <a:t>, Л.Л. Попов, С.В. Тихомиров; ред. Л.Л. Попов. - 4 изд., </a:t>
            </a:r>
            <a:r>
              <a:rPr lang="ru-RU" sz="2000" kern="0" dirty="0" err="1" smtClean="0">
                <a:solidFill>
                  <a:srgbClr val="C00000"/>
                </a:solidFill>
              </a:rPr>
              <a:t>перераб</a:t>
            </a:r>
            <a:r>
              <a:rPr lang="ru-RU" sz="2000" kern="0" dirty="0" smtClean="0">
                <a:solidFill>
                  <a:srgbClr val="C00000"/>
                </a:solidFill>
              </a:rPr>
              <a:t>. и доп.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2016. - 397 с. - (Профессиональное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C0000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  <a:r>
              <a:rPr lang="ru-RU" sz="1900" kern="0" dirty="0" smtClean="0"/>
              <a:t> В учебнике рассматриваются предмет и метод административного права, понятия государственного управления и исполнительной власти, </a:t>
            </a:r>
            <a:r>
              <a:rPr lang="ru-RU" sz="1900" kern="0" dirty="0" err="1" smtClean="0"/>
              <a:t>административ-но</a:t>
            </a:r>
            <a:r>
              <a:rPr lang="ru-RU" sz="1900" kern="0" dirty="0" smtClean="0"/>
              <a:t> - правовой статус граждан, органов исполнительной власти, государственных служащих, хозяйственных предприятий и учреждений, общественных и </a:t>
            </a:r>
            <a:r>
              <a:rPr lang="ru-RU" sz="1900" kern="0" dirty="0" err="1" smtClean="0"/>
              <a:t>религиоз-ных</a:t>
            </a:r>
            <a:r>
              <a:rPr lang="ru-RU" sz="1900" kern="0" dirty="0" smtClean="0"/>
              <a:t> объединений, административное правонарушение и административная ответственность, </a:t>
            </a:r>
            <a:r>
              <a:rPr lang="ru-RU" sz="1900" kern="0" dirty="0" err="1" smtClean="0"/>
              <a:t>административ-ный</a:t>
            </a:r>
            <a:r>
              <a:rPr lang="ru-RU" sz="1900" kern="0" dirty="0" smtClean="0"/>
              <a:t> процесс.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Освещаются вопросы организации управления </a:t>
            </a:r>
            <a:br>
              <a:rPr lang="ru-RU" sz="1900" kern="0" dirty="0" smtClean="0"/>
            </a:br>
            <a:r>
              <a:rPr lang="ru-RU" sz="1900" kern="0" dirty="0" smtClean="0"/>
              <a:t>в отдельных сферах экономики, социально - культурной и административно- политической деятельности 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38918" name="Picture 6" descr="http://antique.newbookshop.ru/pict/10118835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2359029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891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Смоленский М. Б.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Конституционное право России</a:t>
            </a:r>
            <a:r>
              <a:rPr lang="ru-RU" sz="2000" kern="0" dirty="0" smtClean="0">
                <a:solidFill>
                  <a:srgbClr val="C00000"/>
                </a:solidFill>
              </a:rPr>
              <a:t> [Электронный ресурс]: учебник/ М.Б. Смоленский, Л.Ю. </a:t>
            </a:r>
            <a:r>
              <a:rPr lang="ru-RU" sz="2000" kern="0" dirty="0" err="1" smtClean="0">
                <a:solidFill>
                  <a:srgbClr val="C00000"/>
                </a:solidFill>
              </a:rPr>
              <a:t>Колюшкина</a:t>
            </a:r>
            <a:r>
              <a:rPr lang="ru-RU" sz="2000" kern="0" dirty="0" smtClean="0">
                <a:solidFill>
                  <a:srgbClr val="C00000"/>
                </a:solidFill>
              </a:rPr>
              <a:t>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КноРус</a:t>
            </a:r>
            <a:r>
              <a:rPr lang="ru-RU" sz="2000" kern="0" dirty="0" smtClean="0">
                <a:solidFill>
                  <a:srgbClr val="C00000"/>
                </a:solidFill>
              </a:rPr>
              <a:t>, 2018. – 216 с. - (Среднее 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C0000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  <a:r>
              <a:rPr lang="ru-RU" sz="1900" kern="0" dirty="0" smtClean="0"/>
              <a:t> Раскрываются основные вопросы конституционного (государственного) права России: основы конституционного строя, правовой статус личности, федеративное устройство, государственный механизм и др.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Сжатое и емкое изложение материала позволяет </a:t>
            </a:r>
            <a:br>
              <a:rPr lang="ru-RU" sz="1900" kern="0" dirty="0" smtClean="0"/>
            </a:br>
            <a:r>
              <a:rPr lang="ru-RU" sz="1900" kern="0" dirty="0" smtClean="0"/>
              <a:t>с наименьшими временными затратами получить тот объем знаний предмета, который поможет квалифицированно разбираться в процессах,</a:t>
            </a:r>
            <a:br>
              <a:rPr lang="ru-RU" sz="1900" kern="0" dirty="0" smtClean="0"/>
            </a:br>
            <a:r>
              <a:rPr lang="ru-RU" sz="1900" kern="0" dirty="0" smtClean="0"/>
              <a:t>происходящих в стране. 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1028" name="Picture 4" descr="http://my-bookshop.ru/image/10142066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40702"/>
            <a:ext cx="2636700" cy="39600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 rot="21273669">
            <a:off x="187903" y="5429092"/>
            <a:ext cx="2643206" cy="107631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Доступ возможен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до 31.03.2019 г.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в электронной библиотеке </a:t>
            </a:r>
            <a:r>
              <a:rPr lang="en-US" b="1" kern="0" dirty="0" smtClean="0">
                <a:solidFill>
                  <a:srgbClr val="C00000"/>
                </a:solidFill>
              </a:rPr>
              <a:t>book.ru</a:t>
            </a:r>
            <a:r>
              <a:rPr lang="ru-RU" b="1" kern="0" dirty="0" smtClean="0">
                <a:solidFill>
                  <a:srgbClr val="002060"/>
                </a:solidFill>
              </a:rPr>
              <a:t> </a:t>
            </a:r>
            <a:endParaRPr lang="ru-RU" kern="0" dirty="0" smtClean="0"/>
          </a:p>
        </p:txBody>
      </p:sp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Вронская М.В.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Гражданское право </a:t>
            </a:r>
            <a:r>
              <a:rPr lang="ru-RU" sz="2000" kern="0" dirty="0" smtClean="0">
                <a:solidFill>
                  <a:srgbClr val="C00000"/>
                </a:solidFill>
              </a:rPr>
              <a:t>[Электронный ресурс]: учебник для СПО. -  М.: ЮСТИЦИЯ, 2018. - 408 с.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C0000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  <a:r>
              <a:rPr lang="ru-RU" sz="1900" kern="0" dirty="0" smtClean="0"/>
              <a:t> Авторы постарались содержательно, </a:t>
            </a:r>
            <a:br>
              <a:rPr lang="ru-RU" sz="1900" kern="0" dirty="0" smtClean="0"/>
            </a:br>
            <a:r>
              <a:rPr lang="ru-RU" sz="1900" kern="0" dirty="0" smtClean="0"/>
              <a:t>без усложнения текста (</a:t>
            </a:r>
            <a:r>
              <a:rPr lang="ru-RU" sz="1900" kern="0" dirty="0" err="1" smtClean="0"/>
              <a:t>дифинициями</a:t>
            </a:r>
            <a:r>
              <a:rPr lang="ru-RU" sz="1900" kern="0" dirty="0" smtClean="0"/>
              <a:t>, концептами, многочисленными актами судебной практики) раскрыть основы гражданского права с точки зрения теоретических учений российских цивилистов </a:t>
            </a:r>
            <a:br>
              <a:rPr lang="ru-RU" sz="1900" kern="0" dirty="0" smtClean="0"/>
            </a:br>
            <a:r>
              <a:rPr lang="ru-RU" sz="1900" kern="0" dirty="0" smtClean="0"/>
              <a:t>и положений действующего гражданского законодательства.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43010" name="Picture 2" descr="https://ozon-st.cdn.ngenix.net/multimedia/10198529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71612"/>
            <a:ext cx="2626800" cy="39600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 rot="21273669">
            <a:off x="187903" y="5429092"/>
            <a:ext cx="2643206" cy="107631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Доступ возможен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до 31.03.2019 г.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в электронной библиотеке </a:t>
            </a:r>
            <a:r>
              <a:rPr lang="en-US" b="1" kern="0" dirty="0" smtClean="0">
                <a:solidFill>
                  <a:srgbClr val="C00000"/>
                </a:solidFill>
              </a:rPr>
              <a:t>book.ru</a:t>
            </a:r>
            <a:r>
              <a:rPr lang="ru-RU" b="1" kern="0" dirty="0" smtClean="0">
                <a:solidFill>
                  <a:srgbClr val="002060"/>
                </a:solidFill>
              </a:rPr>
              <a:t> </a:t>
            </a:r>
            <a:endParaRPr lang="ru-RU" kern="0" dirty="0" smtClean="0"/>
          </a:p>
        </p:txBody>
      </p:sp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30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Лебедев, М. Ю.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Гражданский процесс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учебное пособие для СПО/ М.Ю. Лебедев, Ю.В. </a:t>
            </a:r>
            <a:r>
              <a:rPr lang="ru-RU" sz="2000" kern="0" dirty="0" err="1" smtClean="0">
                <a:solidFill>
                  <a:srgbClr val="C00000"/>
                </a:solidFill>
              </a:rPr>
              <a:t>Францифоров</a:t>
            </a:r>
            <a:r>
              <a:rPr lang="ru-RU" sz="2000" kern="0" dirty="0" smtClean="0">
                <a:solidFill>
                  <a:srgbClr val="C00000"/>
                </a:solidFill>
              </a:rPr>
              <a:t>, А.В. </a:t>
            </a:r>
            <a:r>
              <a:rPr lang="ru-RU" sz="2000" kern="0" dirty="0" err="1" smtClean="0">
                <a:solidFill>
                  <a:srgbClr val="C00000"/>
                </a:solidFill>
              </a:rPr>
              <a:t>Чекмарева</a:t>
            </a:r>
            <a:r>
              <a:rPr lang="ru-RU" sz="2000" kern="0" dirty="0" smtClean="0">
                <a:solidFill>
                  <a:srgbClr val="C00000"/>
                </a:solidFill>
              </a:rPr>
              <a:t>. - 7 изд., </a:t>
            </a:r>
            <a:r>
              <a:rPr lang="ru-RU" sz="2000" kern="0" dirty="0" err="1" smtClean="0">
                <a:solidFill>
                  <a:srgbClr val="C00000"/>
                </a:solidFill>
              </a:rPr>
              <a:t>перераб</a:t>
            </a:r>
            <a:r>
              <a:rPr lang="ru-RU" sz="2000" kern="0" dirty="0" smtClean="0">
                <a:solidFill>
                  <a:srgbClr val="C00000"/>
                </a:solidFill>
              </a:rPr>
              <a:t>. и доп.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2016. - 235 с. - (Профессиональное образование). </a:t>
            </a:r>
            <a:r>
              <a:rPr lang="ru-RU" sz="2000" kern="0" dirty="0" smtClean="0"/>
              <a:t>	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  <a:r>
              <a:rPr lang="ru-RU" sz="1900" kern="0" dirty="0" smtClean="0"/>
              <a:t>В настоящем издании изложены теоретические основы по курсу "Гражданский процесс".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Учебный материал четко систематизирован, отражает как традиционные, так и современные подходы к изучению предмета, написан в доступной для понимания форме.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Данное пособие - хорошая база для изучения курса и подготовки к текущей и итоговой аттестации </a:t>
            </a:r>
            <a:br>
              <a:rPr lang="ru-RU" sz="1900" kern="0" dirty="0" smtClean="0"/>
            </a:br>
            <a:r>
              <a:rPr lang="ru-RU" sz="1900" kern="0" dirty="0" smtClean="0"/>
              <a:t>по дисциплине.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45058" name="Picture 2" descr="https://avatars.mds.yandex.net/get-marketpic/209514/market_IUumTIzeBa9yxFrI4nfeiw/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2561562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505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Анисимов, А. П.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Основы экологического права</a:t>
            </a:r>
            <a:r>
              <a:rPr lang="ru-RU" sz="2000" kern="0" dirty="0" smtClean="0">
                <a:solidFill>
                  <a:srgbClr val="C00000"/>
                </a:solidFill>
              </a:rPr>
              <a:t> [Текст]: учебник </a:t>
            </a:r>
            <a:br>
              <a:rPr lang="ru-RU" sz="2000" kern="0" dirty="0" smtClean="0">
                <a:solidFill>
                  <a:srgbClr val="C00000"/>
                </a:solidFill>
              </a:rPr>
            </a:br>
            <a:r>
              <a:rPr lang="ru-RU" sz="2000" kern="0" dirty="0" smtClean="0">
                <a:solidFill>
                  <a:srgbClr val="C00000"/>
                </a:solidFill>
              </a:rPr>
              <a:t>и практикум для СПО/ А.П. Анисимов, А.Я. </a:t>
            </a:r>
            <a:r>
              <a:rPr lang="ru-RU" sz="2000" kern="0" dirty="0" err="1" smtClean="0">
                <a:solidFill>
                  <a:srgbClr val="C00000"/>
                </a:solidFill>
              </a:rPr>
              <a:t>Рыженков</a:t>
            </a:r>
            <a:r>
              <a:rPr lang="ru-RU" sz="2000" kern="0" dirty="0" smtClean="0">
                <a:solidFill>
                  <a:srgbClr val="C00000"/>
                </a:solidFill>
              </a:rPr>
              <a:t>, С.А. Чаркин. - 5 изд., </a:t>
            </a:r>
            <a:r>
              <a:rPr lang="ru-RU" sz="2000" kern="0" dirty="0" err="1" smtClean="0">
                <a:solidFill>
                  <a:srgbClr val="C00000"/>
                </a:solidFill>
              </a:rPr>
              <a:t>перераб</a:t>
            </a:r>
            <a:r>
              <a:rPr lang="ru-RU" sz="2000" kern="0" dirty="0" smtClean="0">
                <a:solidFill>
                  <a:srgbClr val="C00000"/>
                </a:solidFill>
              </a:rPr>
              <a:t>. и доп.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2016. - 349 с. - (Профессиональное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C0000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  <a:r>
              <a:rPr lang="ru-RU" sz="1900" kern="0" dirty="0" smtClean="0"/>
              <a:t> Учебник подготовлен на основе Федерального закона от 10.01.2002 №7- ФЗ " Об охране окружающей среды" с последними изменениями и дополнениями, охватывает все основные темы курса экологического права.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В нем раскрываются основные понятия экологического права, анализируются последние научные работы, нормативные акты </a:t>
            </a:r>
            <a:br>
              <a:rPr lang="ru-RU" sz="1900" kern="0" dirty="0" smtClean="0"/>
            </a:br>
            <a:r>
              <a:rPr lang="ru-RU" sz="1900" kern="0" dirty="0" smtClean="0"/>
              <a:t>и правоприменительная практика. 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17410" name="Picture 2" descr="http://www.ukazka.ru/img/b/uk2799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6"/>
            <a:ext cx="2605263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err="1" smtClean="0">
                <a:solidFill>
                  <a:srgbClr val="C00000"/>
                </a:solidFill>
              </a:rPr>
              <a:t>Рыженков</a:t>
            </a:r>
            <a:r>
              <a:rPr lang="ru-RU" sz="2000" b="1" kern="0" dirty="0" smtClean="0">
                <a:solidFill>
                  <a:srgbClr val="C00000"/>
                </a:solidFill>
              </a:rPr>
              <a:t>, А. Я.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Трудовое право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учебное пособие для СПО/ А.Я. </a:t>
            </a:r>
            <a:r>
              <a:rPr lang="ru-RU" sz="2000" kern="0" dirty="0" err="1" smtClean="0">
                <a:solidFill>
                  <a:srgbClr val="C00000"/>
                </a:solidFill>
              </a:rPr>
              <a:t>Рыженков</a:t>
            </a:r>
            <a:r>
              <a:rPr lang="ru-RU" sz="2000" kern="0" dirty="0" smtClean="0">
                <a:solidFill>
                  <a:srgbClr val="C00000"/>
                </a:solidFill>
              </a:rPr>
              <a:t>, В.М. Мелихов, С.А. Шаронов. – </a:t>
            </a:r>
            <a:br>
              <a:rPr lang="ru-RU" sz="2000" kern="0" dirty="0" smtClean="0">
                <a:solidFill>
                  <a:srgbClr val="C00000"/>
                </a:solidFill>
              </a:rPr>
            </a:br>
            <a:r>
              <a:rPr lang="ru-RU" sz="2000" kern="0" dirty="0" smtClean="0">
                <a:solidFill>
                  <a:srgbClr val="C00000"/>
                </a:solidFill>
              </a:rPr>
              <a:t>2 изд., </a:t>
            </a:r>
            <a:r>
              <a:rPr lang="ru-RU" sz="2000" kern="0" dirty="0" err="1" smtClean="0">
                <a:solidFill>
                  <a:srgbClr val="C00000"/>
                </a:solidFill>
              </a:rPr>
              <a:t>перераб</a:t>
            </a:r>
            <a:r>
              <a:rPr lang="ru-RU" sz="2000" kern="0" dirty="0" smtClean="0">
                <a:solidFill>
                  <a:srgbClr val="C00000"/>
                </a:solidFill>
              </a:rPr>
              <a:t>. и доп.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2016. - 206 с. - (Профессиональное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C0000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  <a:r>
              <a:rPr lang="ru-RU" sz="1900" kern="0" dirty="0" smtClean="0"/>
              <a:t> В настоящем издании изложены теоретические основы по курсу "Трудовое право".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Учебный материал четко систематизирован, отражает как традиционные, так и современные подходы к изучению предмета, написан в доступной для понимания форме. 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41988" name="Picture 4" descr="https://www.bookvoed.ru/files/1836/27/33/10/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755016"/>
            <a:ext cx="2708640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198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Нечаева, А. М.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Семейное право Российской Федерации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 для СПО/ А.М. Нечаева. - 7 изд., </a:t>
            </a:r>
            <a:r>
              <a:rPr lang="ru-RU" sz="2000" kern="0" dirty="0" err="1" smtClean="0">
                <a:solidFill>
                  <a:srgbClr val="C00000"/>
                </a:solidFill>
              </a:rPr>
              <a:t>перераб</a:t>
            </a:r>
            <a:r>
              <a:rPr lang="ru-RU" sz="2000" kern="0" dirty="0" smtClean="0">
                <a:solidFill>
                  <a:srgbClr val="C00000"/>
                </a:solidFill>
              </a:rPr>
              <a:t>. </a:t>
            </a:r>
            <a:br>
              <a:rPr lang="ru-RU" sz="2000" kern="0" dirty="0" smtClean="0">
                <a:solidFill>
                  <a:srgbClr val="C00000"/>
                </a:solidFill>
              </a:rPr>
            </a:br>
            <a:r>
              <a:rPr lang="ru-RU" sz="2000" kern="0" dirty="0" smtClean="0">
                <a:solidFill>
                  <a:srgbClr val="C00000"/>
                </a:solidFill>
              </a:rPr>
              <a:t>и доп.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2016. - 304 с. - (Профессиональное образование</a:t>
            </a:r>
            <a:r>
              <a:rPr lang="ru-RU" sz="2000" kern="0" dirty="0" smtClean="0">
                <a:solidFill>
                  <a:srgbClr val="C00000"/>
                </a:solidFill>
              </a:rPr>
              <a:t>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>
                <a:solidFill>
                  <a:srgbClr val="C00000"/>
                </a:solidFill>
              </a:rPr>
              <a:t> </a:t>
            </a:r>
            <a:endParaRPr lang="ru-RU" sz="2000" kern="0" dirty="0" smtClean="0">
              <a:solidFill>
                <a:srgbClr val="C0000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  <a:r>
              <a:rPr lang="ru-RU" sz="1900" kern="0" dirty="0" smtClean="0"/>
              <a:t> Настоящий учебник позволяет расширить круг знаний благодаря вопросам, которые </a:t>
            </a:r>
            <a:br>
              <a:rPr lang="ru-RU" sz="1900" kern="0" dirty="0" smtClean="0"/>
            </a:br>
            <a:r>
              <a:rPr lang="ru-RU" sz="1900" kern="0" dirty="0" smtClean="0"/>
              <a:t>не рассматривались в учебной литературе </a:t>
            </a:r>
            <a:br>
              <a:rPr lang="ru-RU" sz="1900" kern="0" dirty="0" smtClean="0"/>
            </a:br>
            <a:r>
              <a:rPr lang="ru-RU" sz="1900" kern="0" dirty="0" smtClean="0"/>
              <a:t>по семейному праву (конституционные предпосылки семейного права, его особенности, причины обновления, беспризорные дети и др.)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Кроме того, приводится новейший законодательный материал. 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44034" name="Picture 2" descr="https://ozon-st.cdn.ngenix.net/multimedia/books_covers/10116237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489143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403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err="1" smtClean="0">
                <a:solidFill>
                  <a:srgbClr val="C00000"/>
                </a:solidFill>
              </a:rPr>
              <a:t>Шайхатдинов</a:t>
            </a:r>
            <a:r>
              <a:rPr lang="ru-RU" sz="2000" b="1" kern="0" dirty="0" smtClean="0">
                <a:solidFill>
                  <a:srgbClr val="C00000"/>
                </a:solidFill>
              </a:rPr>
              <a:t>, В. Ш.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Право социального обеспечения</a:t>
            </a:r>
            <a:r>
              <a:rPr lang="ru-RU" sz="2000" kern="0" dirty="0" smtClean="0">
                <a:solidFill>
                  <a:srgbClr val="C00000"/>
                </a:solidFill>
              </a:rPr>
              <a:t> [Электронный ресурс]: учебник/ В.Ш. </a:t>
            </a:r>
            <a:r>
              <a:rPr lang="ru-RU" sz="2000" kern="0" dirty="0" err="1" smtClean="0">
                <a:solidFill>
                  <a:srgbClr val="C00000"/>
                </a:solidFill>
              </a:rPr>
              <a:t>Шайхатдинов</a:t>
            </a:r>
            <a:r>
              <a:rPr lang="ru-RU" sz="2000" kern="0" dirty="0" smtClean="0">
                <a:solidFill>
                  <a:srgbClr val="C00000"/>
                </a:solidFill>
              </a:rPr>
              <a:t>. - М.: Юстиция, 2018. - 551 с.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C0000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  <a:r>
              <a:rPr lang="ru-RU" sz="1900" kern="0" dirty="0" smtClean="0"/>
              <a:t> В учебнике рассмотрены основные вопросы курса «Право социального обеспечения»: </a:t>
            </a:r>
          </a:p>
          <a:p>
            <a:pPr marL="180975" indent="-180975" algn="just" eaLnBrk="0" hangingPunct="0"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ru-RU" sz="1900" kern="0" dirty="0" smtClean="0"/>
              <a:t>понятие, система и функции социального обеспечения; </a:t>
            </a:r>
          </a:p>
          <a:p>
            <a:pPr marL="180975" indent="-180975" algn="just" eaLnBrk="0" hangingPunct="0"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ru-RU" sz="1900" kern="0" dirty="0" smtClean="0"/>
              <a:t>право социального обеспечения как отрасль права </a:t>
            </a:r>
            <a:br>
              <a:rPr lang="ru-RU" sz="1900" kern="0" dirty="0" smtClean="0"/>
            </a:br>
            <a:r>
              <a:rPr lang="ru-RU" sz="1900" kern="0" dirty="0" smtClean="0"/>
              <a:t>и ее источники; </a:t>
            </a:r>
          </a:p>
          <a:p>
            <a:pPr marL="180975" indent="-180975" algn="just" eaLnBrk="0" hangingPunct="0"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ru-RU" sz="1900" kern="0" dirty="0" smtClean="0"/>
              <a:t>история развития законодательства о социальном обеспечении; </a:t>
            </a:r>
          </a:p>
          <a:p>
            <a:pPr marL="180975" indent="-180975" algn="just" eaLnBrk="0" hangingPunct="0"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ru-RU" sz="1900" kern="0" dirty="0" smtClean="0"/>
              <a:t>пенсионная система; </a:t>
            </a:r>
          </a:p>
          <a:p>
            <a:pPr marL="180975" indent="-180975" algn="just" eaLnBrk="0" hangingPunct="0"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ru-RU" sz="1900" kern="0" dirty="0" smtClean="0"/>
              <a:t>пособия и иные компенсационные выплаты; </a:t>
            </a:r>
          </a:p>
          <a:p>
            <a:pPr marL="180975" indent="-180975" algn="just" eaLnBrk="0" hangingPunct="0">
              <a:buFont typeface="Arial" pitchFamily="34" charset="0"/>
              <a:buChar char="•"/>
              <a:tabLst>
                <a:tab pos="452438" algn="l"/>
              </a:tabLst>
              <a:defRPr/>
            </a:pPr>
            <a:r>
              <a:rPr lang="ru-RU" sz="1900" kern="0" dirty="0" smtClean="0"/>
              <a:t>иные виды социального обеспечения.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Работа основана на большом количестве законодательных и иных нормативных актов. 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52226" name="Picture 2" descr="https://ozon-st.cdn.ngenix.net/multimedia/10195730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2613600" cy="39600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 rot="21273669">
            <a:off x="187903" y="5429092"/>
            <a:ext cx="2643206" cy="107631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Доступ возможен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до 31.03.2019 г.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в электронной библиотеке </a:t>
            </a:r>
            <a:r>
              <a:rPr lang="en-US" b="1" kern="0" dirty="0" smtClean="0">
                <a:solidFill>
                  <a:srgbClr val="C00000"/>
                </a:solidFill>
              </a:rPr>
              <a:t>book.ru</a:t>
            </a:r>
            <a:r>
              <a:rPr lang="ru-RU" b="1" kern="0" dirty="0" smtClean="0">
                <a:solidFill>
                  <a:srgbClr val="002060"/>
                </a:solidFill>
              </a:rPr>
              <a:t> </a:t>
            </a:r>
            <a:endParaRPr lang="ru-RU" kern="0" dirty="0" smtClean="0"/>
          </a:p>
        </p:txBody>
      </p:sp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222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Галаганов, В. П.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Организация работы органов социального обеспечения в Российской Федерации</a:t>
            </a:r>
            <a:r>
              <a:rPr lang="ru-RU" sz="2000" kern="0" dirty="0" smtClean="0">
                <a:solidFill>
                  <a:srgbClr val="C00000"/>
                </a:solidFill>
              </a:rPr>
              <a:t> [Текст]: учебник/ В.П. Галаганов. - 4 изд., </a:t>
            </a:r>
            <a:r>
              <a:rPr lang="ru-RU" sz="2000" kern="0" dirty="0" err="1" smtClean="0">
                <a:solidFill>
                  <a:srgbClr val="C00000"/>
                </a:solidFill>
              </a:rPr>
              <a:t>перераб</a:t>
            </a:r>
            <a:r>
              <a:rPr lang="ru-RU" sz="2000" kern="0" dirty="0" smtClean="0">
                <a:solidFill>
                  <a:srgbClr val="C00000"/>
                </a:solidFill>
              </a:rPr>
              <a:t>. и доп. - М.: КНОРУС, 2018. - 154 с. - (Среднее 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C0000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  <a:r>
              <a:rPr lang="ru-RU" sz="1900" kern="0" dirty="0" smtClean="0"/>
              <a:t> В учебнике подробно рассматриваются важнейшие нормативные понятия, имеющие отношение к сфере социального обеспечения населения: широко </a:t>
            </a:r>
            <a:br>
              <a:rPr lang="ru-RU" sz="1900" kern="0" dirty="0" smtClean="0"/>
            </a:br>
            <a:r>
              <a:rPr lang="ru-RU" sz="1900" kern="0" dirty="0" smtClean="0"/>
              <a:t>и детально представлена вся структура государственной системы в этой области общественных отношений.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Рассказано, какие виды социального обеспечения </a:t>
            </a:r>
            <a:br>
              <a:rPr lang="ru-RU" sz="1900" kern="0" dirty="0" smtClean="0"/>
            </a:br>
            <a:r>
              <a:rPr lang="ru-RU" sz="1900" kern="0" dirty="0" smtClean="0"/>
              <a:t>и на основании каких законодательных актов гарантированы в Российской Федерации. Обозначены </a:t>
            </a:r>
            <a:br>
              <a:rPr lang="ru-RU" sz="1900" kern="0" dirty="0" smtClean="0"/>
            </a:br>
            <a:r>
              <a:rPr lang="ru-RU" sz="1900" kern="0" dirty="0" smtClean="0"/>
              <a:t>и некоторые наиболее насущные проблемы в сфере социального обеспечения. 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56322" name="Picture 2" descr="http://fiction-books.ru/img/10190967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2640000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632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Башмаков, М. 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Математика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учебник/ М.И. Башмаков. – </a:t>
            </a:r>
            <a:br>
              <a:rPr lang="ru-RU" sz="2000" kern="0" dirty="0" smtClean="0">
                <a:solidFill>
                  <a:srgbClr val="C00000"/>
                </a:solidFill>
              </a:rPr>
            </a:br>
            <a:r>
              <a:rPr lang="ru-RU" sz="2000" kern="0" dirty="0" smtClean="0">
                <a:solidFill>
                  <a:srgbClr val="C00000"/>
                </a:solidFill>
              </a:rPr>
              <a:t>2 изд., стер. - М.: КНОРУС, 2017. - 394 с.: ил. - (Среднее 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>
                <a:solidFill>
                  <a:srgbClr val="002060"/>
                </a:solidFill>
              </a:rPr>
              <a:t>	</a:t>
            </a:r>
            <a:r>
              <a:rPr lang="ru-RU" sz="2000" kern="0" dirty="0" smtClean="0"/>
              <a:t> Охватывает все основные темы программы: теорию чисел, корни, степени, логарифмы, прямые </a:t>
            </a:r>
            <a:br>
              <a:rPr lang="ru-RU" sz="2000" kern="0" dirty="0" smtClean="0"/>
            </a:br>
            <a:r>
              <a:rPr lang="ru-RU" sz="2000" kern="0" dirty="0" smtClean="0"/>
              <a:t>и плоскости, пространственные тела, а также основы тригонометрии, анализа, комбинаторики и теории вероятностей.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Алгебра, геометрия и начала излагаются как один учебный предмет.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Позволяет успешно подготовиться к итоговой аттестации.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31746" name="Picture 2" descr="https://www.litres.ru/static/bookimages/26/51/88/26518802.bin.dir/26518802.cover_max1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2703360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err="1" smtClean="0">
                <a:solidFill>
                  <a:srgbClr val="C00000"/>
                </a:solidFill>
              </a:rPr>
              <a:t>Салин</a:t>
            </a:r>
            <a:r>
              <a:rPr lang="ru-RU" sz="2000" b="1" kern="0" dirty="0" smtClean="0">
                <a:solidFill>
                  <a:srgbClr val="C00000"/>
                </a:solidFill>
              </a:rPr>
              <a:t>, В. Н.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</a:t>
            </a:r>
            <a:r>
              <a:rPr lang="ru-RU" b="1" kern="0" dirty="0" smtClean="0">
                <a:solidFill>
                  <a:srgbClr val="C00000"/>
                </a:solidFill>
              </a:rPr>
              <a:t>Статистика. Практикум </a:t>
            </a:r>
            <a:r>
              <a:rPr lang="ru-RU" kern="0" dirty="0" smtClean="0">
                <a:solidFill>
                  <a:srgbClr val="C00000"/>
                </a:solidFill>
              </a:rPr>
              <a:t>[Электронный ресурс]: учебное пособие; практикум/ В.Н. </a:t>
            </a:r>
            <a:r>
              <a:rPr lang="ru-RU" kern="0" dirty="0" err="1" smtClean="0">
                <a:solidFill>
                  <a:srgbClr val="C00000"/>
                </a:solidFill>
              </a:rPr>
              <a:t>Салин</a:t>
            </a:r>
            <a:r>
              <a:rPr lang="ru-RU" kern="0" dirty="0" smtClean="0">
                <a:solidFill>
                  <a:srgbClr val="C00000"/>
                </a:solidFill>
              </a:rPr>
              <a:t>, А.А. Попова, Е.П. </a:t>
            </a:r>
            <a:r>
              <a:rPr lang="ru-RU" kern="0" dirty="0" err="1" smtClean="0">
                <a:solidFill>
                  <a:srgbClr val="C00000"/>
                </a:solidFill>
              </a:rPr>
              <a:t>Шпаковская</a:t>
            </a:r>
            <a:r>
              <a:rPr lang="ru-RU" kern="0" dirty="0" smtClean="0">
                <a:solidFill>
                  <a:srgbClr val="C00000"/>
                </a:solidFill>
              </a:rPr>
              <a:t>, Э.Ю. Чурилова; под ред.  В.Н. </a:t>
            </a:r>
            <a:r>
              <a:rPr lang="ru-RU" kern="0" dirty="0" err="1" smtClean="0">
                <a:solidFill>
                  <a:srgbClr val="C00000"/>
                </a:solidFill>
              </a:rPr>
              <a:t>Салина</a:t>
            </a:r>
            <a:r>
              <a:rPr lang="ru-RU" kern="0" dirty="0" smtClean="0">
                <a:solidFill>
                  <a:srgbClr val="C00000"/>
                </a:solidFill>
              </a:rPr>
              <a:t>, Е.П. </a:t>
            </a:r>
            <a:r>
              <a:rPr lang="ru-RU" kern="0" dirty="0" err="1" smtClean="0">
                <a:solidFill>
                  <a:srgbClr val="C00000"/>
                </a:solidFill>
              </a:rPr>
              <a:t>Шпаковской</a:t>
            </a:r>
            <a:r>
              <a:rPr lang="ru-RU" kern="0" dirty="0" smtClean="0">
                <a:solidFill>
                  <a:srgbClr val="C00000"/>
                </a:solidFill>
              </a:rPr>
              <a:t>. -  М.: </a:t>
            </a:r>
            <a:r>
              <a:rPr lang="ru-RU" kern="0" dirty="0" err="1" smtClean="0">
                <a:solidFill>
                  <a:srgbClr val="C00000"/>
                </a:solidFill>
              </a:rPr>
              <a:t>КноРус</a:t>
            </a:r>
            <a:r>
              <a:rPr lang="ru-RU" kern="0" dirty="0" smtClean="0">
                <a:solidFill>
                  <a:srgbClr val="C00000"/>
                </a:solidFill>
              </a:rPr>
              <a:t>, 2018. -  308 с. - (Среднее 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 Раскрываются основы методологии статистического анализа социально-экономических явлений </a:t>
            </a:r>
            <a:br>
              <a:rPr lang="ru-RU" kern="0" dirty="0" smtClean="0"/>
            </a:br>
            <a:r>
              <a:rPr lang="ru-RU" kern="0" dirty="0" smtClean="0"/>
              <a:t>и процессов. Отдельное внимание уделяется особенностям теории статистического наблюдения, приемам обработки статистической информации, группировке статистических данных.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На конкретных практико-ориентированных примерах показывается применение теории средних величин, рассматриваются методы построения обобщающих показателей, анализа рядов динамики, выборочный, корреляционный, индексный методы анализа.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В адаптированной форме приводятся примеры расчета показателей, применения методов статистики </a:t>
            </a:r>
            <a:br>
              <a:rPr lang="ru-RU" kern="0" dirty="0" smtClean="0"/>
            </a:br>
            <a:r>
              <a:rPr lang="ru-RU" kern="0" dirty="0" smtClean="0"/>
              <a:t>в социально-экономическом анализе.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1026" name="Picture 2" descr="https://ozon-st.cdn.ngenix.net/multimedia/1021489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26454"/>
            <a:ext cx="2633400" cy="39600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 rot="21273669">
            <a:off x="187903" y="5429092"/>
            <a:ext cx="2643206" cy="107631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Доступ возможен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до 31.03.2019 г.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в электронной библиотеке </a:t>
            </a:r>
            <a:r>
              <a:rPr lang="en-US" b="1" kern="0" dirty="0" smtClean="0">
                <a:solidFill>
                  <a:srgbClr val="C00000"/>
                </a:solidFill>
              </a:rPr>
              <a:t>book.ru</a:t>
            </a:r>
            <a:r>
              <a:rPr lang="ru-RU" b="1" kern="0" dirty="0" smtClean="0">
                <a:solidFill>
                  <a:srgbClr val="002060"/>
                </a:solidFill>
              </a:rPr>
              <a:t> </a:t>
            </a:r>
            <a:endParaRPr lang="ru-RU" kern="0" dirty="0" smtClean="0"/>
          </a:p>
        </p:txBody>
      </p:sp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Артемов, В. 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История Отечества: С древнейших времен до наших дней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 для студентов учреждений СПО/ В.В. Артемов, Ю.Н. </a:t>
            </a:r>
            <a:r>
              <a:rPr lang="ru-RU" sz="2000" kern="0" dirty="0" err="1" smtClean="0">
                <a:solidFill>
                  <a:srgbClr val="C00000"/>
                </a:solidFill>
              </a:rPr>
              <a:t>Лубченков</a:t>
            </a:r>
            <a:r>
              <a:rPr lang="ru-RU" sz="2000" kern="0" dirty="0" smtClean="0">
                <a:solidFill>
                  <a:srgbClr val="C00000"/>
                </a:solidFill>
              </a:rPr>
              <a:t>. – </a:t>
            </a:r>
            <a:br>
              <a:rPr lang="ru-RU" sz="2000" kern="0" dirty="0" smtClean="0">
                <a:solidFill>
                  <a:srgbClr val="C00000"/>
                </a:solidFill>
              </a:rPr>
            </a:br>
            <a:r>
              <a:rPr lang="ru-RU" sz="2000" kern="0" dirty="0" smtClean="0">
                <a:solidFill>
                  <a:srgbClr val="C00000"/>
                </a:solidFill>
              </a:rPr>
              <a:t>20 изд., </a:t>
            </a:r>
            <a:r>
              <a:rPr lang="ru-RU" sz="2000" kern="0" dirty="0" err="1" smtClean="0">
                <a:solidFill>
                  <a:srgbClr val="C00000"/>
                </a:solidFill>
              </a:rPr>
              <a:t>испр</a:t>
            </a:r>
            <a:r>
              <a:rPr lang="ru-RU" sz="2000" kern="0" dirty="0" smtClean="0">
                <a:solidFill>
                  <a:srgbClr val="C00000"/>
                </a:solidFill>
              </a:rPr>
              <a:t>. - М.: Академия, 2016. - 379 с.: ил. - (Профессиональное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>
                <a:solidFill>
                  <a:srgbClr val="002060"/>
                </a:solidFill>
              </a:rPr>
              <a:t>	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>
                <a:solidFill>
                  <a:srgbClr val="002060"/>
                </a:solidFill>
              </a:rPr>
              <a:t>	</a:t>
            </a:r>
            <a:r>
              <a:rPr lang="ru-RU" sz="2000" kern="0" dirty="0" smtClean="0"/>
              <a:t> В учебнике в доступной форме излагаются главные события истории России с древнейших времен до наших дней.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Раскрываются важнейшие закономерности развития российской цивилизации.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Большое место уделяется вопросам духовной жизни общества, культуре и быту, истории церкви.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Даются портреты видных исторических деятелей.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1026" name="Picture 2" descr="https://wcbook.ru/data/book/44/4415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136" y="1755016"/>
            <a:ext cx="2624914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b="1" kern="0" dirty="0" smtClean="0">
                <a:solidFill>
                  <a:srgbClr val="C00000"/>
                </a:solidFill>
              </a:rPr>
              <a:t>Косолапова Н. 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b="1" kern="0" dirty="0" smtClean="0">
                <a:solidFill>
                  <a:srgbClr val="C00000"/>
                </a:solidFill>
              </a:rPr>
              <a:t>	Безопасность жизнедеятельности </a:t>
            </a:r>
            <a:r>
              <a:rPr lang="ru-RU" sz="1900" kern="0" dirty="0" smtClean="0">
                <a:solidFill>
                  <a:srgbClr val="C00000"/>
                </a:solidFill>
              </a:rPr>
              <a:t>[Текст]: учебник для студ. учреждений сред. проф. образования/ Н.В. Косолапова, Н.А. Прокопенко, Е.Л. Побежимова. – </a:t>
            </a:r>
            <a:br>
              <a:rPr lang="ru-RU" sz="1900" kern="0" dirty="0" smtClean="0">
                <a:solidFill>
                  <a:srgbClr val="C00000"/>
                </a:solidFill>
              </a:rPr>
            </a:br>
            <a:r>
              <a:rPr lang="ru-RU" sz="1900" kern="0" dirty="0" smtClean="0">
                <a:solidFill>
                  <a:srgbClr val="C00000"/>
                </a:solidFill>
              </a:rPr>
              <a:t>3 изд., стереотип. - М.: Академия, 2017. - 288 с.: ил. - (Профессиональное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В учебнике отражены принципы обеспечения устойчивости объектов экономики в условиях чрезвычайной ситуации, рассмотрены основы личной безопасности и государственной системы обеспечения безопасности населения; содержатся сведения </a:t>
            </a:r>
            <a:br>
              <a:rPr lang="ru-RU" sz="1900" kern="0" dirty="0" smtClean="0"/>
            </a:br>
            <a:r>
              <a:rPr lang="ru-RU" sz="1900" kern="0" dirty="0" smtClean="0"/>
              <a:t>о причинах возникновения, последствиях </a:t>
            </a:r>
            <a:br>
              <a:rPr lang="ru-RU" sz="1900" kern="0" dirty="0" smtClean="0"/>
            </a:br>
            <a:r>
              <a:rPr lang="ru-RU" sz="1900" kern="0" dirty="0" smtClean="0"/>
              <a:t>и профилактике чрезвычайных ситуаций мирного </a:t>
            </a:r>
            <a:br>
              <a:rPr lang="ru-RU" sz="1900" kern="0" dirty="0" smtClean="0"/>
            </a:br>
            <a:r>
              <a:rPr lang="ru-RU" sz="1900" kern="0" dirty="0" smtClean="0"/>
              <a:t>и военного времени, потенциальных опасностях в сфере профессиональной деятельности, основах обороны государства и воинской обязанности. В книге освещены основы медицинских знаний, включающие правила оказания первой медицинской помощи пострадавшим в условиях чрезвычайных ситуаций.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33796" name="Picture 4" descr="http://patt.karelia.ru/_data/files.thumb/0/3/03d5110b2646fe5_7014.32469f6c0a_g-midd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504700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379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Физическая культура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 для студ. учреждений сред. проф. образования/ Н.В. Решетников, Ю.Л. </a:t>
            </a:r>
            <a:r>
              <a:rPr lang="ru-RU" sz="2000" kern="0" dirty="0" err="1" smtClean="0">
                <a:solidFill>
                  <a:srgbClr val="C00000"/>
                </a:solidFill>
              </a:rPr>
              <a:t>Кислицын</a:t>
            </a:r>
            <a:r>
              <a:rPr lang="ru-RU" sz="2000" kern="0" dirty="0" smtClean="0">
                <a:solidFill>
                  <a:srgbClr val="C00000"/>
                </a:solidFill>
              </a:rPr>
              <a:t>, Р.Л. </a:t>
            </a:r>
            <a:r>
              <a:rPr lang="ru-RU" sz="2000" kern="0" dirty="0" err="1" smtClean="0">
                <a:solidFill>
                  <a:srgbClr val="C00000"/>
                </a:solidFill>
              </a:rPr>
              <a:t>Палтиевич</a:t>
            </a:r>
            <a:r>
              <a:rPr lang="ru-RU" sz="2000" kern="0" dirty="0" smtClean="0">
                <a:solidFill>
                  <a:srgbClr val="C00000"/>
                </a:solidFill>
              </a:rPr>
              <a:t>, Г.И. </a:t>
            </a:r>
            <a:r>
              <a:rPr lang="ru-RU" sz="2000" kern="0" dirty="0" err="1" smtClean="0">
                <a:solidFill>
                  <a:srgbClr val="C00000"/>
                </a:solidFill>
              </a:rPr>
              <a:t>Погадаев</a:t>
            </a:r>
            <a:r>
              <a:rPr lang="ru-RU" sz="2000" kern="0" dirty="0" smtClean="0">
                <a:solidFill>
                  <a:srgbClr val="C00000"/>
                </a:solidFill>
              </a:rPr>
              <a:t>. - 18 изд., стер. - М.: Академия, 2017. – 176 с.: ил. - (Среднее 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 Учебник содержит информацию, позволяющую расширить знания в области физической культуры, анатомии и физиологии организма человека, здорового образа жизни и питания, понять закономерности формирования </a:t>
            </a:r>
            <a:br>
              <a:rPr lang="ru-RU" sz="2000" kern="0" dirty="0" smtClean="0"/>
            </a:br>
            <a:r>
              <a:rPr lang="ru-RU" sz="2000" kern="0" dirty="0" smtClean="0"/>
              <a:t>и совершенствования двигательных навыков </a:t>
            </a:r>
            <a:br>
              <a:rPr lang="ru-RU" sz="2000" kern="0" dirty="0" smtClean="0"/>
            </a:br>
            <a:r>
              <a:rPr lang="ru-RU" sz="2000" kern="0" dirty="0" smtClean="0"/>
              <a:t>и физических способностей в процессе физического воспитания.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Предлагаемые комплексы физических упражнений помогут в развитии силы, выносливости, быстроты, гибкости, координации движений.  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11265" name="Picture 1" descr="K:\БИБЛИОТЕКА\Ганихина МА\2018-05-03\001.jpg"/>
          <p:cNvPicPr>
            <a:picLocks noChangeAspect="1" noChangeArrowheads="1"/>
          </p:cNvPicPr>
          <p:nvPr/>
        </p:nvPicPr>
        <p:blipFill>
          <a:blip r:embed="rId4" cstate="print"/>
          <a:srcRect l="34118" b="27948"/>
          <a:stretch>
            <a:fillRect/>
          </a:stretch>
        </p:blipFill>
        <p:spPr bwMode="auto">
          <a:xfrm>
            <a:off x="214282" y="1826454"/>
            <a:ext cx="2630588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26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2000" b="1" kern="0" dirty="0" err="1" smtClean="0">
                <a:solidFill>
                  <a:srgbClr val="C00000"/>
                </a:solidFill>
              </a:rPr>
              <a:t>Виленский</a:t>
            </a:r>
            <a:r>
              <a:rPr lang="ru-RU" sz="2000" b="1" kern="0" dirty="0" smtClean="0">
                <a:solidFill>
                  <a:srgbClr val="C00000"/>
                </a:solidFill>
              </a:rPr>
              <a:t> М. Я.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Физическая культура </a:t>
            </a:r>
            <a:r>
              <a:rPr lang="ru-RU" sz="2000" kern="0" dirty="0" smtClean="0">
                <a:solidFill>
                  <a:srgbClr val="C00000"/>
                </a:solidFill>
              </a:rPr>
              <a:t>[Электронный ресурс]: учебник для студ. учреждений сред. проф. образования/ М.Я. </a:t>
            </a:r>
            <a:r>
              <a:rPr lang="ru-RU" sz="2000" kern="0" dirty="0" err="1" smtClean="0">
                <a:solidFill>
                  <a:srgbClr val="C00000"/>
                </a:solidFill>
              </a:rPr>
              <a:t>Виленский</a:t>
            </a:r>
            <a:r>
              <a:rPr lang="ru-RU" sz="2000" kern="0" dirty="0" smtClean="0">
                <a:solidFill>
                  <a:srgbClr val="C00000"/>
                </a:solidFill>
              </a:rPr>
              <a:t>, А.Г. Горшков. – 3 изд., стер.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КноРус</a:t>
            </a:r>
            <a:r>
              <a:rPr lang="ru-RU" sz="2000" kern="0" dirty="0" smtClean="0">
                <a:solidFill>
                  <a:srgbClr val="C00000"/>
                </a:solidFill>
              </a:rPr>
              <a:t>, 2018. - 216 с.: ил. - (Среднее профессиональное образование). 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2000" kern="0" dirty="0" smtClean="0"/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 Содержит необходимый учебный материал, позволяющий ознакомиться с теоретическим разделом физической культуры, основами здорового образа жизни, освоить базовые виды спорта.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Предлагаемые комплексы упражнений помогут </a:t>
            </a:r>
            <a:br>
              <a:rPr lang="ru-RU" sz="2000" kern="0" dirty="0" smtClean="0"/>
            </a:br>
            <a:r>
              <a:rPr lang="ru-RU" sz="2000" kern="0" dirty="0" smtClean="0"/>
              <a:t>в развитии физических качеств и формировании </a:t>
            </a:r>
            <a:br>
              <a:rPr lang="ru-RU" sz="2000" kern="0" dirty="0" smtClean="0"/>
            </a:br>
            <a:r>
              <a:rPr lang="ru-RU" sz="2000" kern="0" dirty="0" smtClean="0"/>
              <a:t>и совершенствовании двигательных навыков </a:t>
            </a:r>
            <a:br>
              <a:rPr lang="ru-RU" sz="2000" kern="0" dirty="0" smtClean="0"/>
            </a:br>
            <a:r>
              <a:rPr lang="ru-RU" sz="2000" kern="0" dirty="0" smtClean="0"/>
              <a:t>в процессе физического воспитания.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64514" name="Picture 2" descr="https://litportal.ru/static/books_images/5b47/c087/de82/e5e8/14ce34b3455a098b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612140"/>
            <a:ext cx="2633400" cy="3960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 rot="21273669">
            <a:off x="187903" y="5429092"/>
            <a:ext cx="2643206" cy="107631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Доступ возможен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до 31.03.2019 г.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в электронной библиотеке </a:t>
            </a:r>
            <a:r>
              <a:rPr lang="en-US" b="1" kern="0" dirty="0" smtClean="0">
                <a:solidFill>
                  <a:srgbClr val="C00000"/>
                </a:solidFill>
              </a:rPr>
              <a:t>book.ru</a:t>
            </a:r>
            <a:r>
              <a:rPr lang="ru-RU" b="1" kern="0" dirty="0" smtClean="0">
                <a:solidFill>
                  <a:srgbClr val="002060"/>
                </a:solidFill>
              </a:rPr>
              <a:t> </a:t>
            </a:r>
            <a:endParaRPr lang="ru-RU" kern="0" dirty="0" smtClean="0"/>
          </a:p>
        </p:txBody>
      </p:sp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645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	</a:t>
            </a:r>
            <a:r>
              <a:rPr lang="ru-RU" sz="2000" b="1" kern="0" dirty="0" err="1" smtClean="0">
                <a:solidFill>
                  <a:srgbClr val="C00000"/>
                </a:solidFill>
              </a:rPr>
              <a:t>Planet</a:t>
            </a:r>
            <a:r>
              <a:rPr lang="ru-RU" sz="2000" b="1" kern="0" dirty="0" smtClean="0">
                <a:solidFill>
                  <a:srgbClr val="C00000"/>
                </a:solidFill>
              </a:rPr>
              <a:t> </a:t>
            </a:r>
            <a:r>
              <a:rPr lang="ru-RU" sz="2000" b="1" kern="0" dirty="0" err="1" smtClean="0">
                <a:solidFill>
                  <a:srgbClr val="C00000"/>
                </a:solidFill>
              </a:rPr>
              <a:t>of</a:t>
            </a:r>
            <a:r>
              <a:rPr lang="ru-RU" sz="2000" b="1" kern="0" dirty="0" smtClean="0">
                <a:solidFill>
                  <a:srgbClr val="C00000"/>
                </a:solidFill>
              </a:rPr>
              <a:t> </a:t>
            </a:r>
            <a:r>
              <a:rPr lang="ru-RU" sz="2000" b="1" kern="0" dirty="0" err="1" smtClean="0">
                <a:solidFill>
                  <a:srgbClr val="C00000"/>
                </a:solidFill>
              </a:rPr>
              <a:t>English</a:t>
            </a:r>
            <a:r>
              <a:rPr lang="ru-RU" sz="2000" b="1" kern="0" dirty="0" smtClean="0">
                <a:solidFill>
                  <a:srgbClr val="C00000"/>
                </a:solidFill>
              </a:rPr>
              <a:t>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 английского языка для учреждений СПО с приложением на электронном носителе/ Г.Т. </a:t>
            </a:r>
            <a:r>
              <a:rPr lang="ru-RU" sz="2000" kern="0" dirty="0" err="1" smtClean="0">
                <a:solidFill>
                  <a:srgbClr val="C00000"/>
                </a:solidFill>
              </a:rPr>
              <a:t>Безкоровайная</a:t>
            </a:r>
            <a:r>
              <a:rPr lang="ru-RU" sz="2000" kern="0" dirty="0" smtClean="0">
                <a:solidFill>
                  <a:srgbClr val="C00000"/>
                </a:solidFill>
              </a:rPr>
              <a:t>, Н.И. Соколова, Е.А. </a:t>
            </a:r>
            <a:r>
              <a:rPr lang="ru-RU" sz="2000" kern="0" dirty="0" err="1" smtClean="0">
                <a:solidFill>
                  <a:srgbClr val="C00000"/>
                </a:solidFill>
              </a:rPr>
              <a:t>Койранская</a:t>
            </a:r>
            <a:r>
              <a:rPr lang="ru-RU" sz="2000" kern="0" dirty="0" smtClean="0">
                <a:solidFill>
                  <a:srgbClr val="C00000"/>
                </a:solidFill>
              </a:rPr>
              <a:t>. - 2 изд., стер. - М.: Академия, 2016. - 256 с.: ил.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Особое внимание уделено формированию учебно-познавательного компонента коммуникативной компетенции, для чего использованы проектные задания.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При составлении заданий учитывались требования Единого государственного экзамена.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Учебник является составной частью учебно-методического комплекта, включающего практикумы для социально-экономического </a:t>
            </a:r>
            <a:br>
              <a:rPr lang="ru-RU" sz="2000" kern="0" dirty="0" smtClean="0"/>
            </a:br>
            <a:r>
              <a:rPr lang="ru-RU" sz="2000" kern="0" dirty="0" smtClean="0"/>
              <a:t>и гуманитарного профилей.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23554" name="Picture 2" descr="https://img-gorod.ru/upload/iblock/088/088663c430b1add8f1955da3bbdd70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643050"/>
            <a:ext cx="2714644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b="1" kern="0" dirty="0" smtClean="0">
                <a:solidFill>
                  <a:srgbClr val="C00000"/>
                </a:solidFill>
              </a:rPr>
              <a:t>Катаева, А. Г.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b="1" kern="0" dirty="0" smtClean="0">
                <a:solidFill>
                  <a:srgbClr val="C00000"/>
                </a:solidFill>
              </a:rPr>
              <a:t>	Немецкий язык для гуманитарных специальностей </a:t>
            </a:r>
            <a:r>
              <a:rPr lang="ru-RU" sz="1900" kern="0" dirty="0" smtClean="0">
                <a:solidFill>
                  <a:srgbClr val="C00000"/>
                </a:solidFill>
              </a:rPr>
              <a:t>[Текст]: учебник и практикум для СПО/ А.Г. Катаева, С.Д. Катаева, В.А. </a:t>
            </a:r>
            <a:r>
              <a:rPr lang="ru-RU" sz="1900" kern="0" dirty="0" err="1" smtClean="0">
                <a:solidFill>
                  <a:srgbClr val="C00000"/>
                </a:solidFill>
              </a:rPr>
              <a:t>Гандельман</a:t>
            </a:r>
            <a:r>
              <a:rPr lang="ru-RU" sz="1900" kern="0" dirty="0" smtClean="0">
                <a:solidFill>
                  <a:srgbClr val="C00000"/>
                </a:solidFill>
              </a:rPr>
              <a:t>. – 4 изд., </a:t>
            </a:r>
            <a:r>
              <a:rPr lang="ru-RU" sz="1900" kern="0" dirty="0" err="1" smtClean="0">
                <a:solidFill>
                  <a:srgbClr val="C00000"/>
                </a:solidFill>
              </a:rPr>
              <a:t>перераб</a:t>
            </a:r>
            <a:r>
              <a:rPr lang="ru-RU" sz="1900" kern="0" dirty="0" smtClean="0">
                <a:solidFill>
                  <a:srgbClr val="C00000"/>
                </a:solidFill>
              </a:rPr>
              <a:t>. и доп. - М.: </a:t>
            </a:r>
            <a:r>
              <a:rPr lang="ru-RU" sz="19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1900" kern="0" dirty="0" smtClean="0">
                <a:solidFill>
                  <a:srgbClr val="C00000"/>
                </a:solidFill>
              </a:rPr>
              <a:t>, 2016. - 270 с.: ил. - (Профессиональное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1900" kern="0" dirty="0" smtClean="0">
              <a:solidFill>
                <a:srgbClr val="C0000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Учебник состоит из двух разделов. Первый раздел охватывает вводно-коррективный курс, состоящий </a:t>
            </a:r>
            <a:br>
              <a:rPr lang="ru-RU" sz="1900" kern="0" dirty="0" smtClean="0"/>
            </a:br>
            <a:r>
              <a:rPr lang="ru-RU" sz="1900" kern="0" dirty="0" smtClean="0"/>
              <a:t>из восьми уроков. Второй раздел - основной курс, включающий три тематических цикла, каждый </a:t>
            </a:r>
            <a:br>
              <a:rPr lang="ru-RU" sz="1900" kern="0" dirty="0" smtClean="0"/>
            </a:br>
            <a:r>
              <a:rPr lang="ru-RU" sz="1900" kern="0" dirty="0" smtClean="0"/>
              <a:t>из которых посвящен одной широкой теме и состоит </a:t>
            </a:r>
            <a:br>
              <a:rPr lang="ru-RU" sz="1900" kern="0" dirty="0" smtClean="0"/>
            </a:br>
            <a:r>
              <a:rPr lang="ru-RU" sz="1900" kern="0" dirty="0" smtClean="0"/>
              <a:t>из трех уроков. Все упражнения учебника направлены на практическое овладение немецким языком и носят коммуникативный характер. В учебнике представлены задания по активизации навыков письменной речи </a:t>
            </a:r>
            <a:br>
              <a:rPr lang="ru-RU" sz="1900" kern="0" dirty="0" smtClean="0"/>
            </a:br>
            <a:r>
              <a:rPr lang="ru-RU" sz="1900" kern="0" dirty="0" smtClean="0"/>
              <a:t>и подготовке к устной речи, навыков </a:t>
            </a:r>
            <a:r>
              <a:rPr lang="ru-RU" sz="1900" kern="0" dirty="0" err="1" smtClean="0"/>
              <a:t>аудирования</a:t>
            </a:r>
            <a:r>
              <a:rPr lang="ru-RU" sz="1900" kern="0" dirty="0" smtClean="0"/>
              <a:t>, чтения; задания для закрепления грамматических, лексических и орфографических умений и навыков.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40962" name="Picture 2" descr="http://antique.newbookshop.ru/pict/10115657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2477829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096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err="1" smtClean="0">
                <a:solidFill>
                  <a:srgbClr val="C00000"/>
                </a:solidFill>
              </a:rPr>
              <a:t>Стрельник</a:t>
            </a:r>
            <a:r>
              <a:rPr lang="ru-RU" sz="2000" b="1" kern="0" dirty="0" smtClean="0">
                <a:solidFill>
                  <a:srgbClr val="C00000"/>
                </a:solidFill>
              </a:rPr>
              <a:t>, О. Н.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Основы философии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 для СПО/ О.Н. </a:t>
            </a:r>
            <a:r>
              <a:rPr lang="ru-RU" sz="2000" kern="0" dirty="0" err="1" smtClean="0">
                <a:solidFill>
                  <a:srgbClr val="C00000"/>
                </a:solidFill>
              </a:rPr>
              <a:t>Стрельник</a:t>
            </a:r>
            <a:r>
              <a:rPr lang="ru-RU" sz="2000" kern="0" dirty="0" smtClean="0">
                <a:solidFill>
                  <a:srgbClr val="C00000"/>
                </a:solidFill>
              </a:rPr>
              <a:t>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2016. - 312 с. - (Профессиональное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 В учебнике рассматриваются все основные философские проблемы и необходимый для </a:t>
            </a:r>
            <a:br>
              <a:rPr lang="ru-RU" sz="2000" kern="0" dirty="0" smtClean="0"/>
            </a:br>
            <a:r>
              <a:rPr lang="ru-RU" sz="2000" kern="0" dirty="0" smtClean="0"/>
              <a:t>их изучения историко-философский материал.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Учебник дает представление об опыте мировой философской мысли, причем его структура позволяет удачно систематизировать этот материал.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В словаре терминов содержаться все необходимые категории и понятия, которые сориентируют читателя при самостоятельном изучении философии.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После каждой главы приводится список литературы, необходимой для углубленного изучения отдельных вопросов.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16388" name="Picture 4" descr="http://skupiknigi.ru/image/Small/multimedia/books_covers/1010643073.jpg"/>
          <p:cNvPicPr>
            <a:picLocks noChangeAspect="1" noChangeArrowheads="1"/>
          </p:cNvPicPr>
          <p:nvPr/>
        </p:nvPicPr>
        <p:blipFill>
          <a:blip r:embed="rId4"/>
          <a:srcRect b="3571"/>
          <a:stretch>
            <a:fillRect/>
          </a:stretch>
        </p:blipFill>
        <p:spPr bwMode="auto">
          <a:xfrm>
            <a:off x="142844" y="1755016"/>
            <a:ext cx="2616515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638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Бороздина, Г. 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Психология общения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 </a:t>
            </a:r>
            <a:br>
              <a:rPr lang="ru-RU" sz="2000" kern="0" dirty="0" smtClean="0">
                <a:solidFill>
                  <a:srgbClr val="C00000"/>
                </a:solidFill>
              </a:rPr>
            </a:br>
            <a:r>
              <a:rPr lang="ru-RU" sz="2000" kern="0" dirty="0" smtClean="0">
                <a:solidFill>
                  <a:srgbClr val="C00000"/>
                </a:solidFill>
              </a:rPr>
              <a:t>и практикум для СПО/ Г.В. Бороздина; ред. Г.В. Бороздиной.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2016. - 463 с.: ил. - (Профессиональное образование).</a:t>
            </a:r>
            <a:endParaRPr lang="ru-RU" sz="2000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 В книге собран основной материал по вопросам психологии и этики делового общения. Материал изложен живым и доступным языком, широко иллюстрирован конкретными примерами </a:t>
            </a:r>
            <a:br>
              <a:rPr lang="ru-RU" sz="2000" kern="0" dirty="0" smtClean="0"/>
            </a:br>
            <a:r>
              <a:rPr lang="ru-RU" sz="2000" kern="0" dirty="0" smtClean="0"/>
              <a:t>из художественных произведений и реальных жизненных ситуаций, высказываниями известных деятелей. Кроме того, здесь рассматриваются психологические приемы, которые читатели могут использовать в своей жизненной практике. Учебник содержит контрольные вопросы и задания, словарь основных понятий, список литературы, а в конце каждой главы есть психологический практикум.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53252" name="Picture 4" descr="https://252919.selcdn.ru/shoplot/35339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6"/>
            <a:ext cx="2677304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325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Романов, В. 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Юридическая психология</a:t>
            </a:r>
            <a:r>
              <a:rPr lang="ru-RU" sz="2000" kern="0" dirty="0" smtClean="0">
                <a:solidFill>
                  <a:srgbClr val="C00000"/>
                </a:solidFill>
              </a:rPr>
              <a:t> [Текст]: учебное пособие для СПО/ В.В. Романов. - 2 изд., </a:t>
            </a:r>
            <a:r>
              <a:rPr lang="ru-RU" sz="2000" kern="0" dirty="0" err="1" smtClean="0">
                <a:solidFill>
                  <a:srgbClr val="C00000"/>
                </a:solidFill>
              </a:rPr>
              <a:t>перераб</a:t>
            </a:r>
            <a:r>
              <a:rPr lang="ru-RU" sz="2000" kern="0" dirty="0" smtClean="0">
                <a:solidFill>
                  <a:srgbClr val="C00000"/>
                </a:solidFill>
              </a:rPr>
              <a:t>. </a:t>
            </a:r>
            <a:br>
              <a:rPr lang="ru-RU" sz="2000" kern="0" dirty="0" smtClean="0">
                <a:solidFill>
                  <a:srgbClr val="C00000"/>
                </a:solidFill>
              </a:rPr>
            </a:br>
            <a:r>
              <a:rPr lang="ru-RU" sz="2000" kern="0" dirty="0" smtClean="0">
                <a:solidFill>
                  <a:srgbClr val="C00000"/>
                </a:solidFill>
              </a:rPr>
              <a:t>и доп. -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2016. - 166 с. - (Профессиональное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 Учебный материал четко систематизирован, отражает как традиционные, так и современные подходы к изучению предмета, написан в доступной для понимания форме.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Данное пособие - хорошая база для изучения курса и подготовки к текущей и итоговой аттестации по дисциплине.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54274" name="Picture 2" descr="https://wcbook.ru/data/book/43/4318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2387314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427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2000" b="1" kern="0" dirty="0" err="1" smtClean="0">
                <a:solidFill>
                  <a:srgbClr val="C00000"/>
                </a:solidFill>
              </a:rPr>
              <a:t>Спирина</a:t>
            </a:r>
            <a:r>
              <a:rPr lang="ru-RU" sz="2000" b="1" kern="0" dirty="0" smtClean="0">
                <a:solidFill>
                  <a:srgbClr val="C00000"/>
                </a:solidFill>
              </a:rPr>
              <a:t>, М. С.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Дискретная математика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учебник/ М.С. </a:t>
            </a:r>
            <a:r>
              <a:rPr lang="ru-RU" sz="2000" kern="0" dirty="0" err="1" smtClean="0">
                <a:solidFill>
                  <a:srgbClr val="C00000"/>
                </a:solidFill>
              </a:rPr>
              <a:t>Спирина</a:t>
            </a:r>
            <a:r>
              <a:rPr lang="ru-RU" sz="2000" kern="0" dirty="0" smtClean="0">
                <a:solidFill>
                  <a:srgbClr val="C00000"/>
                </a:solidFill>
              </a:rPr>
              <a:t>, П.А. </a:t>
            </a:r>
            <a:r>
              <a:rPr lang="ru-RU" sz="2000" kern="0" dirty="0" err="1" smtClean="0">
                <a:solidFill>
                  <a:srgbClr val="C00000"/>
                </a:solidFill>
              </a:rPr>
              <a:t>Спирин</a:t>
            </a:r>
            <a:r>
              <a:rPr lang="ru-RU" sz="2000" kern="0" dirty="0" smtClean="0">
                <a:solidFill>
                  <a:srgbClr val="C00000"/>
                </a:solidFill>
              </a:rPr>
              <a:t>. - 10 </a:t>
            </a:r>
            <a:r>
              <a:rPr lang="ru-RU" sz="2000" kern="0" dirty="0" err="1" smtClean="0">
                <a:solidFill>
                  <a:srgbClr val="C00000"/>
                </a:solidFill>
              </a:rPr>
              <a:t>изд</a:t>
            </a:r>
            <a:r>
              <a:rPr lang="ru-RU" sz="2000" kern="0" dirty="0" smtClean="0">
                <a:solidFill>
                  <a:srgbClr val="C00000"/>
                </a:solidFill>
              </a:rPr>
              <a:t>, стер. - М.: Академия, 2014. - 368 с.: ил. - (Профессиональное образование).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sz="2000" dirty="0" smtClean="0"/>
              <a:t>Учебник содержит теоретический материал </a:t>
            </a:r>
            <a:br>
              <a:rPr lang="ru-RU" sz="2000" dirty="0" smtClean="0"/>
            </a:br>
            <a:r>
              <a:rPr lang="ru-RU" sz="2000" dirty="0" smtClean="0"/>
              <a:t>по традиционным темам дискретной математики </a:t>
            </a:r>
            <a:br>
              <a:rPr lang="ru-RU" sz="2000" dirty="0" smtClean="0"/>
            </a:br>
            <a:r>
              <a:rPr lang="ru-RU" sz="2000" dirty="0" smtClean="0"/>
              <a:t>и некоторые вопросы классической логики.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dirty="0" smtClean="0"/>
              <a:t>	В каждой главе есть исторический материал, разобранные задачи с указанием методов </a:t>
            </a:r>
            <a:br>
              <a:rPr lang="ru-RU" sz="2000" dirty="0" smtClean="0"/>
            </a:br>
            <a:r>
              <a:rPr lang="ru-RU" sz="2000" dirty="0" smtClean="0"/>
              <a:t>их решений, система упражнений для самостоятельной работы.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8" name="Picture 1" descr="E:\М.А\книги\10055579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928802"/>
            <a:ext cx="2664514" cy="396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err="1" smtClean="0">
                <a:solidFill>
                  <a:srgbClr val="C00000"/>
                </a:solidFill>
              </a:rPr>
              <a:t>Сережко</a:t>
            </a:r>
            <a:r>
              <a:rPr lang="ru-RU" sz="2000" b="1" kern="0" dirty="0" smtClean="0">
                <a:solidFill>
                  <a:srgbClr val="C00000"/>
                </a:solidFill>
              </a:rPr>
              <a:t>, Т. 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Психология социально-правовой деятельности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 и практикум для СПО/ Т.А. </a:t>
            </a:r>
            <a:r>
              <a:rPr lang="ru-RU" sz="2000" kern="0" dirty="0" err="1" smtClean="0">
                <a:solidFill>
                  <a:srgbClr val="C00000"/>
                </a:solidFill>
              </a:rPr>
              <a:t>Сережко</a:t>
            </a:r>
            <a:r>
              <a:rPr lang="ru-RU" sz="2000" kern="0" dirty="0" smtClean="0">
                <a:solidFill>
                  <a:srgbClr val="C00000"/>
                </a:solidFill>
              </a:rPr>
              <a:t>, Т.З. Васильченко, Н.М. Волобуева. - М.: Издательство </a:t>
            </a:r>
            <a:r>
              <a:rPr lang="ru-RU" sz="2000" kern="0" dirty="0" err="1" smtClean="0">
                <a:solidFill>
                  <a:srgbClr val="C00000"/>
                </a:solidFill>
              </a:rPr>
              <a:t>Юрайт</a:t>
            </a:r>
            <a:r>
              <a:rPr lang="ru-RU" sz="2000" kern="0" dirty="0" smtClean="0">
                <a:solidFill>
                  <a:srgbClr val="C00000"/>
                </a:solidFill>
              </a:rPr>
              <a:t>, 2018. - 282 с. - (Профессиональное образование).</a:t>
            </a:r>
            <a:endParaRPr lang="ru-RU" sz="2000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 </a:t>
            </a:r>
            <a:r>
              <a:rPr lang="ru-RU" sz="1900" kern="0" dirty="0" smtClean="0"/>
              <a:t>Учебник и практикум содержит лекционный материал, освещающий знания о психологии человека, механизмах и закономерностях памяти, внимания, мышления, о психологических факторах и особенностях поведения, общения и деятельности пожилых лиц </a:t>
            </a:r>
            <a:br>
              <a:rPr lang="ru-RU" sz="1900" kern="0" dirty="0" smtClean="0"/>
            </a:br>
            <a:r>
              <a:rPr lang="ru-RU" sz="1900" kern="0" dirty="0" smtClean="0"/>
              <a:t>и инвалидов; этике и психологии социально-правовой деятельности.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Практическая часть содержит психологические ситуации, задачи, психологические тесты, позволяющие овладеть умением решать конфликтные ситуации, изучить психологию отношений в трудовом коллективе, повысить уровень психологической компетентности </a:t>
            </a:r>
            <a:br>
              <a:rPr lang="ru-RU" sz="1900" kern="0" dirty="0" smtClean="0"/>
            </a:br>
            <a:r>
              <a:rPr lang="ru-RU" sz="1900" kern="0" dirty="0" smtClean="0"/>
              <a:t>и этической культуры служебного поведения.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1026" name="Picture 2" descr="https://azon.market/image/cache/catalog/mysh/2558900x/MYSH2558878_1-ds-600x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2617999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072220" y="6429399"/>
            <a:ext cx="3071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Виртуальную выставку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подготовила 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Ганихина М.А., педагог-библиотекарь</a:t>
            </a:r>
            <a:endParaRPr lang="ru-RU" sz="1200" i="1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0"/>
            <a:ext cx="8858312" cy="107157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7369" y="285728"/>
            <a:ext cx="952349" cy="936000"/>
          </a:xfrm>
          <a:prstGeom prst="rect">
            <a:avLst/>
          </a:prstGeom>
          <a:noFill/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48" y="1428736"/>
            <a:ext cx="4643470" cy="4929222"/>
          </a:xfrm>
          <a:blipFill dpi="0" rotWithShape="1">
            <a:blip r:embed="rId5">
              <a:alphaModFix amt="33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effectLst>
            <a:softEdge rad="63500"/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rgbClr val="0070C0"/>
                </a:solidFill>
                <a:effectLst/>
              </a:rPr>
              <a:t>Представленные </a:t>
            </a:r>
            <a:br>
              <a:rPr lang="ru-RU" sz="4000" b="1" dirty="0" smtClean="0">
                <a:solidFill>
                  <a:srgbClr val="0070C0"/>
                </a:solidFill>
                <a:effectLst/>
              </a:rPr>
            </a:br>
            <a:r>
              <a:rPr lang="ru-RU" sz="4000" b="1" dirty="0" smtClean="0">
                <a:solidFill>
                  <a:srgbClr val="0070C0"/>
                </a:solidFill>
                <a:effectLst/>
              </a:rPr>
              <a:t>Вашему вниманию </a:t>
            </a:r>
            <a:br>
              <a:rPr lang="ru-RU" sz="4000" b="1" dirty="0" smtClean="0">
                <a:solidFill>
                  <a:srgbClr val="0070C0"/>
                </a:solidFill>
                <a:effectLst/>
              </a:rPr>
            </a:br>
            <a:r>
              <a:rPr lang="ru-RU" sz="4000" b="1" dirty="0" smtClean="0">
                <a:solidFill>
                  <a:srgbClr val="0070C0"/>
                </a:solidFill>
                <a:effectLst/>
              </a:rPr>
              <a:t>учебные пособия</a:t>
            </a:r>
            <a:br>
              <a:rPr lang="ru-RU" sz="4000" b="1" dirty="0" smtClean="0">
                <a:solidFill>
                  <a:srgbClr val="0070C0"/>
                </a:solidFill>
                <a:effectLst/>
              </a:rPr>
            </a:br>
            <a:r>
              <a:rPr lang="ru-RU" sz="4000" b="1" dirty="0" smtClean="0">
                <a:solidFill>
                  <a:srgbClr val="0070C0"/>
                </a:solidFill>
                <a:effectLst/>
              </a:rPr>
              <a:t>Вы можете взять</a:t>
            </a:r>
            <a:r>
              <a:rPr lang="ru-RU" sz="4000" b="1" dirty="0" smtClean="0">
                <a:solidFill>
                  <a:srgbClr val="FF6600"/>
                </a:solidFill>
                <a:effectLst/>
              </a:rPr>
              <a:t/>
            </a:r>
            <a:br>
              <a:rPr lang="ru-RU" sz="4000" b="1" dirty="0" smtClean="0">
                <a:solidFill>
                  <a:srgbClr val="FF6600"/>
                </a:solidFill>
                <a:effectLst/>
              </a:rPr>
            </a:br>
            <a:r>
              <a:rPr lang="ru-RU" sz="4000" b="1" dirty="0" smtClean="0">
                <a:solidFill>
                  <a:srgbClr val="FF6600"/>
                </a:solidFill>
                <a:effectLst/>
              </a:rPr>
              <a:t/>
            </a:r>
            <a:br>
              <a:rPr lang="ru-RU" sz="4000" b="1" dirty="0" smtClean="0">
                <a:solidFill>
                  <a:srgbClr val="FF6600"/>
                </a:solidFill>
                <a:effectLst/>
              </a:rPr>
            </a:br>
            <a:r>
              <a:rPr lang="ru-RU" sz="4000" b="1" cap="all" dirty="0" smtClean="0">
                <a:solidFill>
                  <a:srgbClr val="00B050"/>
                </a:solidFill>
                <a:effectLst/>
              </a:rPr>
              <a:t>в библиотеке </a:t>
            </a:r>
            <a:r>
              <a:rPr lang="ru-RU" sz="4000" b="1" dirty="0" smtClean="0">
                <a:solidFill>
                  <a:srgbClr val="00B050"/>
                </a:solidFill>
                <a:effectLst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effectLst/>
              </a:rPr>
            </a:br>
            <a:r>
              <a:rPr lang="ru-RU" sz="4000" b="1" dirty="0" smtClean="0">
                <a:solidFill>
                  <a:srgbClr val="00B050"/>
                </a:solidFill>
                <a:effectLst/>
              </a:rPr>
              <a:t>(кабинет 110) </a:t>
            </a:r>
            <a:endParaRPr lang="ru-RU" sz="4000" i="1" dirty="0" smtClean="0">
              <a:solidFill>
                <a:srgbClr val="00B050"/>
              </a:solidFill>
              <a:effectLst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500042"/>
            <a:ext cx="8858311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Уважаемые читатели!</a:t>
            </a:r>
            <a:endParaRPr kumimoji="0" lang="ru-RU" sz="4000" b="0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http://s1.iconbird.com/ico/0912/My7icons/w512h5121347801419Books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981199"/>
            <a:ext cx="4876800" cy="48768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2000" b="1" kern="0" dirty="0" err="1" smtClean="0">
                <a:solidFill>
                  <a:srgbClr val="C00000"/>
                </a:solidFill>
              </a:rPr>
              <a:t>Спирина</a:t>
            </a:r>
            <a:r>
              <a:rPr lang="ru-RU" sz="2000" b="1" kern="0" dirty="0" smtClean="0">
                <a:solidFill>
                  <a:srgbClr val="C00000"/>
                </a:solidFill>
              </a:rPr>
              <a:t>, М. С.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Теория вероятностей и математическая статистика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учебник/ М.С. </a:t>
            </a:r>
            <a:r>
              <a:rPr lang="ru-RU" sz="2000" kern="0" dirty="0" err="1" smtClean="0">
                <a:solidFill>
                  <a:srgbClr val="C00000"/>
                </a:solidFill>
              </a:rPr>
              <a:t>Спирина</a:t>
            </a:r>
            <a:r>
              <a:rPr lang="ru-RU" sz="2000" kern="0" dirty="0" smtClean="0">
                <a:solidFill>
                  <a:srgbClr val="C00000"/>
                </a:solidFill>
              </a:rPr>
              <a:t>, П.А. </a:t>
            </a:r>
            <a:r>
              <a:rPr lang="ru-RU" sz="2000" kern="0" dirty="0" err="1" smtClean="0">
                <a:solidFill>
                  <a:srgbClr val="C00000"/>
                </a:solidFill>
              </a:rPr>
              <a:t>Спирин</a:t>
            </a:r>
            <a:r>
              <a:rPr lang="ru-RU" sz="2000" kern="0" dirty="0" smtClean="0">
                <a:solidFill>
                  <a:srgbClr val="C00000"/>
                </a:solidFill>
              </a:rPr>
              <a:t>. - 5 изд., стер. - М.: Академия, 2013. - 352 с.: ил. - (Среднее профессиональное образование). 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>
                <a:solidFill>
                  <a:srgbClr val="002060"/>
                </a:solidFill>
              </a:rPr>
              <a:t>	</a:t>
            </a:r>
            <a:r>
              <a:rPr lang="ru-RU" sz="2000" kern="0" dirty="0" smtClean="0"/>
              <a:t>В учебнике приведены основные элементы комбинаторики, понятия и теоремы теории вероятностей, рассмотрены случайные величины </a:t>
            </a:r>
            <a:br>
              <a:rPr lang="ru-RU" sz="2000" kern="0" dirty="0" smtClean="0"/>
            </a:br>
            <a:r>
              <a:rPr lang="ru-RU" sz="2000" kern="0" dirty="0" smtClean="0"/>
              <a:t>и методы математической статистики-выборки, статистических испытаний и др.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8" name="Picture 1" descr="E:\М.А\книги\teorii-veroitnostej-i-matematiheskai-statistika-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2534400" cy="396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2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Сухачев, А. 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Экологические основы природопользования </a:t>
            </a:r>
            <a:r>
              <a:rPr lang="ru-RU" sz="2000" kern="0" dirty="0" smtClean="0">
                <a:solidFill>
                  <a:srgbClr val="C00000"/>
                </a:solidFill>
              </a:rPr>
              <a:t>[Текст]: учебник/ А.А. Сухачев. - М.: КНОРУС, 2016. - 392 с. - (Среднее 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>
                <a:solidFill>
                  <a:srgbClr val="C00000"/>
                </a:solidFill>
              </a:rPr>
              <a:t>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</a:t>
            </a:r>
            <a:r>
              <a:rPr lang="ru-RU" sz="1900" kern="0" dirty="0" smtClean="0"/>
              <a:t> Рассмотрено современное состояние природных ресурсов и окружающей среды, приведены теоретические основы рационального природопользования, основы природного законодательства, освещены вопросы охраны природы в России и международного сотрудничества в этой области, показана роль экологического образования </a:t>
            </a:r>
            <a:br>
              <a:rPr lang="ru-RU" sz="1900" kern="0" dirty="0" smtClean="0"/>
            </a:br>
            <a:r>
              <a:rPr lang="ru-RU" sz="1900" kern="0" dirty="0" smtClean="0"/>
              <a:t>в рациональном природопользовании.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/>
              <a:t>	Рассмотрены методы и средства экологического мониторинга, определены метрологические характеристики. 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40962" name="Picture 2" descr="http://static.ozone.ru/multimedia/books_covers/1014335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2689500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096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err="1" smtClean="0">
                <a:solidFill>
                  <a:srgbClr val="C00000"/>
                </a:solidFill>
              </a:rPr>
              <a:t>Угринович</a:t>
            </a:r>
            <a:r>
              <a:rPr lang="ru-RU" sz="2000" b="1" kern="0" dirty="0" smtClean="0">
                <a:solidFill>
                  <a:srgbClr val="C00000"/>
                </a:solidFill>
              </a:rPr>
              <a:t> Н.Д.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Информатика  </a:t>
            </a:r>
            <a:r>
              <a:rPr lang="ru-RU" sz="2000" kern="0" dirty="0" smtClean="0">
                <a:solidFill>
                  <a:srgbClr val="C00000"/>
                </a:solidFill>
              </a:rPr>
              <a:t>[Электронный ресурс]: учебник  для студ. учреждений сред. проф. образования/ Н.Д. </a:t>
            </a:r>
            <a:r>
              <a:rPr lang="ru-RU" sz="2000" kern="0" dirty="0" err="1" smtClean="0">
                <a:solidFill>
                  <a:srgbClr val="C00000"/>
                </a:solidFill>
              </a:rPr>
              <a:t>Угринович</a:t>
            </a:r>
            <a:r>
              <a:rPr lang="ru-RU" sz="2000" kern="0" dirty="0" smtClean="0">
                <a:solidFill>
                  <a:srgbClr val="C00000"/>
                </a:solidFill>
              </a:rPr>
              <a:t>. – М.: </a:t>
            </a:r>
            <a:r>
              <a:rPr lang="ru-RU" sz="2000" kern="0" dirty="0" err="1" smtClean="0">
                <a:solidFill>
                  <a:srgbClr val="C00000"/>
                </a:solidFill>
              </a:rPr>
              <a:t>КноРус</a:t>
            </a:r>
            <a:r>
              <a:rPr lang="ru-RU" sz="2000" kern="0" dirty="0" smtClean="0">
                <a:solidFill>
                  <a:srgbClr val="C00000"/>
                </a:solidFill>
              </a:rPr>
              <a:t>, 2018. - 384 с.: ил. - (Среднее 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 Учебник «Информатика» и практикум входят </a:t>
            </a:r>
            <a:br>
              <a:rPr lang="ru-RU" sz="2000" kern="0" dirty="0" smtClean="0"/>
            </a:br>
            <a:r>
              <a:rPr lang="ru-RU" sz="2000" kern="0" dirty="0" smtClean="0"/>
              <a:t>в состав учебно-программного комплекса, который обеспечивает изучение курса «Информатика» </a:t>
            </a:r>
            <a:br>
              <a:rPr lang="ru-RU" sz="2000" kern="0" dirty="0" smtClean="0"/>
            </a:br>
            <a:r>
              <a:rPr lang="ru-RU" sz="2000" kern="0" dirty="0" smtClean="0"/>
              <a:t>в соответствии с новым образовательным стандартом.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Большое внимание уделяется формированию </a:t>
            </a:r>
            <a:br>
              <a:rPr lang="ru-RU" sz="2000" kern="0" dirty="0" smtClean="0"/>
            </a:br>
            <a:r>
              <a:rPr lang="ru-RU" sz="2000" kern="0" dirty="0" smtClean="0"/>
              <a:t>у учащихся практических умений и навыков.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Учебник и практикум являются </a:t>
            </a:r>
            <a:r>
              <a:rPr lang="ru-RU" sz="2000" kern="0" dirty="0" err="1" smtClean="0"/>
              <a:t>мультисистемными</a:t>
            </a:r>
            <a:r>
              <a:rPr lang="ru-RU" sz="2000" kern="0" dirty="0" smtClean="0"/>
              <a:t>, так как практические работы компьютерного практикума могут выполняться </a:t>
            </a:r>
            <a:br>
              <a:rPr lang="ru-RU" sz="2000" kern="0" dirty="0" smtClean="0"/>
            </a:br>
            <a:r>
              <a:rPr lang="ru-RU" sz="2000" kern="0" dirty="0" smtClean="0"/>
              <a:t>в различных операционных системах </a:t>
            </a:r>
            <a:r>
              <a:rPr lang="ru-RU" sz="2000" kern="0" dirty="0" err="1" smtClean="0"/>
              <a:t>Windows</a:t>
            </a:r>
            <a:r>
              <a:rPr lang="ru-RU" sz="2000" kern="0" dirty="0" smtClean="0"/>
              <a:t> или </a:t>
            </a:r>
            <a:r>
              <a:rPr lang="ru-RU" sz="2000" kern="0" dirty="0" err="1" smtClean="0"/>
              <a:t>Linux</a:t>
            </a:r>
            <a:r>
              <a:rPr lang="ru-RU" sz="2000" kern="0" dirty="0" smtClean="0"/>
              <a:t>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  <p:pic>
        <p:nvPicPr>
          <p:cNvPr id="13314" name="Picture 2" descr="http://img.gdeslon.ru/commodities/big/ea23/03896af28688d8bf9db5f36bd066.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683578"/>
            <a:ext cx="2640000" cy="3960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 rot="21273669">
            <a:off x="187903" y="5429092"/>
            <a:ext cx="2643206" cy="107631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Доступ возможен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до 31.03.2019 г. </a:t>
            </a:r>
            <a:br>
              <a:rPr lang="ru-RU" b="1" kern="0" dirty="0" smtClean="0">
                <a:solidFill>
                  <a:srgbClr val="002060"/>
                </a:solidFill>
              </a:rPr>
            </a:br>
            <a:r>
              <a:rPr lang="ru-RU" b="1" kern="0" dirty="0" smtClean="0">
                <a:solidFill>
                  <a:srgbClr val="002060"/>
                </a:solidFill>
              </a:rPr>
              <a:t>в электронной библиотеке </a:t>
            </a:r>
            <a:r>
              <a:rPr lang="en-US" b="1" kern="0" dirty="0" smtClean="0">
                <a:solidFill>
                  <a:srgbClr val="C00000"/>
                </a:solidFill>
              </a:rPr>
              <a:t>book.ru</a:t>
            </a:r>
            <a:r>
              <a:rPr lang="ru-RU" b="1" kern="0" dirty="0" smtClean="0">
                <a:solidFill>
                  <a:srgbClr val="002060"/>
                </a:solidFill>
              </a:rPr>
              <a:t> </a:t>
            </a:r>
            <a:endParaRPr lang="ru-RU" kern="0" dirty="0" smtClean="0"/>
          </a:p>
        </p:txBody>
      </p:sp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00364" y="1142984"/>
            <a:ext cx="6000792" cy="5572164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Цветкова, М. С.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	Информатика и ИКТ </a:t>
            </a:r>
            <a:r>
              <a:rPr lang="ru-RU" sz="2000" kern="0" dirty="0" smtClean="0">
                <a:solidFill>
                  <a:srgbClr val="C00000"/>
                </a:solidFill>
                <a:ea typeface="+mj-ea"/>
                <a:cs typeface="Arial" pitchFamily="34" charset="0"/>
              </a:rPr>
              <a:t>[Текст]: учебник/ М.С. Цветкова, Л.С. Великович. - 5 изд., стер. - М.: Академия, 2013. - 349 с.: ил. - (Начальное и среднее 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	</a:t>
            </a:r>
            <a:r>
              <a:rPr lang="ru-RU" sz="1900" kern="0" dirty="0" smtClean="0">
                <a:ea typeface="+mj-ea"/>
                <a:cs typeface="Arial" pitchFamily="34" charset="0"/>
              </a:rPr>
              <a:t>Дано понятие информационных процессов. Рассмотрены информационные модели, системы счисления, технологии программирования, принципы кодирования, хранения, поиска и обработки информации.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>
                <a:ea typeface="+mj-ea"/>
                <a:cs typeface="Arial" pitchFamily="34" charset="0"/>
              </a:rPr>
              <a:t>	Приведены основы алгоритмизации, даны примеры алгоритмов обработки информации. Описаны средства информационных и телекоммуникационных технологий.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900" kern="0" dirty="0" smtClean="0">
                <a:ea typeface="+mj-ea"/>
                <a:cs typeface="Arial" pitchFamily="34" charset="0"/>
              </a:rPr>
              <a:t>	Подробно изложена технология создания </a:t>
            </a:r>
            <a:br>
              <a:rPr lang="ru-RU" sz="1900" kern="0" dirty="0" smtClean="0">
                <a:ea typeface="+mj-ea"/>
                <a:cs typeface="Arial" pitchFamily="34" charset="0"/>
              </a:rPr>
            </a:br>
            <a:r>
              <a:rPr lang="ru-RU" sz="1900" kern="0" dirty="0" smtClean="0">
                <a:ea typeface="+mj-ea"/>
                <a:cs typeface="Arial" pitchFamily="34" charset="0"/>
              </a:rPr>
              <a:t>и преобразования информационных объектов (обработка текста, графического и табличного материала, звуковой информации, создание </a:t>
            </a:r>
            <a:r>
              <a:rPr lang="ru-RU" sz="1900" kern="0" dirty="0" err="1" smtClean="0">
                <a:ea typeface="+mj-ea"/>
                <a:cs typeface="Arial" pitchFamily="34" charset="0"/>
              </a:rPr>
              <a:t>мультимедийной</a:t>
            </a:r>
            <a:r>
              <a:rPr lang="ru-RU" sz="1900" kern="0" dirty="0" smtClean="0">
                <a:ea typeface="+mj-ea"/>
                <a:cs typeface="Arial" pitchFamily="34" charset="0"/>
              </a:rPr>
              <a:t> презентации).</a:t>
            </a:r>
            <a:r>
              <a:rPr lang="ru-RU" sz="1900" kern="0" dirty="0" smtClean="0">
                <a:ea typeface="+mj-ea"/>
                <a:cs typeface="+mj-cs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pic>
        <p:nvPicPr>
          <p:cNvPr id="16388" name="Picture 4" descr="http://www.100book.ru/b84830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2844" y="1928802"/>
            <a:ext cx="2657977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2844" y="214290"/>
            <a:ext cx="807249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Литература, поступившая в библиотеку </a:t>
            </a:r>
            <a:r>
              <a:rPr kumimoji="0" lang="ru-RU" sz="2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специальности </a:t>
            </a:r>
            <a:br>
              <a:rPr kumimoji="0" lang="ru-RU" sz="2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638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Ганихина МА\РАБОТА\ВЫСТАВКИ\2018-2019\0006ee9b-62e5786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://www.knigoed.info/image/book/1374019304585379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857364"/>
            <a:ext cx="2607943" cy="3960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57488" y="1142984"/>
            <a:ext cx="6143668" cy="5500726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noAutofit/>
          </a:bodyPr>
          <a:lstStyle/>
          <a:p>
            <a:pPr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Семакин, И. Г. 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</a:rPr>
              <a:t>	Основы алгоритмизации и программирования</a:t>
            </a:r>
            <a:r>
              <a:rPr lang="ru-RU" sz="2000" kern="0" dirty="0" smtClean="0">
                <a:solidFill>
                  <a:srgbClr val="C00000"/>
                </a:solidFill>
              </a:rPr>
              <a:t> [Текст]: учебник/ И.Г. Семакин, А.П. Шестаков. - М.: Академия, 2013. - 304 с. - (Среднее профессиональное образование). </a:t>
            </a:r>
          </a:p>
          <a:p>
            <a:pPr eaLnBrk="0" hangingPunct="0">
              <a:tabLst>
                <a:tab pos="357188" algn="l"/>
              </a:tabLst>
              <a:defRPr/>
            </a:pPr>
            <a:endParaRPr lang="ru-RU" sz="2000" kern="0" dirty="0" smtClean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Рассмотрены основы принципы алгоритмизации </a:t>
            </a:r>
            <a:br>
              <a:rPr lang="ru-RU" sz="2000" kern="0" dirty="0" smtClean="0"/>
            </a:br>
            <a:r>
              <a:rPr lang="ru-RU" sz="2000" kern="0" dirty="0" smtClean="0"/>
              <a:t>и программирования на базе языка Паскаль (версия Турбо Паскаль 7.0).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Даны основные понятия объектно-ориентированного программирования и его реализация на языке Турбо Паскаль.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Описана интегрированная среда программирования </a:t>
            </a:r>
            <a:r>
              <a:rPr lang="ru-RU" sz="2000" kern="0" dirty="0" err="1" smtClean="0"/>
              <a:t>Delphi</a:t>
            </a:r>
            <a:r>
              <a:rPr lang="ru-RU" sz="2000" kern="0" dirty="0" smtClean="0"/>
              <a:t> и визуальная технология создания графического интерфейса программ.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2000" kern="0" dirty="0" smtClean="0"/>
              <a:t>	Показана разработка программных модулей в этой среде.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78581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D:\Users\bibl3\Documents\маг\библ\выставки\фоны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7142" y="142852"/>
            <a:ext cx="732576" cy="720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6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300" b="1" dirty="0" smtClean="0">
                <a:solidFill>
                  <a:schemeClr val="accent4"/>
                </a:solidFill>
              </a:rPr>
              <a:t>Литература, поступившая в библиотеку </a:t>
            </a:r>
            <a:r>
              <a:rPr lang="ru-RU" sz="2300" b="1" i="1" dirty="0" smtClean="0">
                <a:solidFill>
                  <a:schemeClr val="accent4"/>
                </a:solidFill>
              </a:rPr>
              <a:t>по специальности </a:t>
            </a:r>
            <a:br>
              <a:rPr lang="ru-RU" sz="2300" b="1" i="1" dirty="0" smtClean="0">
                <a:solidFill>
                  <a:schemeClr val="accent4"/>
                </a:solidFill>
              </a:rPr>
            </a:br>
            <a:r>
              <a:rPr lang="ru-RU" sz="2300" b="1" dirty="0" smtClean="0">
                <a:solidFill>
                  <a:srgbClr val="CC0099"/>
                </a:solidFill>
              </a:rPr>
              <a:t>ПРАВО И ОРГАНИЗАЦИЯ СОЦИАЛЬНОГО ОБЕСПЕЧЕНИЯ</a:t>
            </a:r>
            <a:endParaRPr lang="ru-RU" sz="23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68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515</Words>
  <PresentationFormat>Экран (4:3)</PresentationFormat>
  <Paragraphs>254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«Библиотека – это ключ, которым  открывается дверь в обучение» </vt:lpstr>
      <vt:lpstr>Литература, поступившая в библиотеку   (за последние пять лет)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Слайд 8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Литература, поступившая в библиотеку по специальности  ПРАВО И ОРГАНИЗАЦИЯ СОЦИАЛЬНОГО ОБЕСПЕЧЕНИЯ</vt:lpstr>
      <vt:lpstr>Представленные  Вашему вниманию  учебные пособия Вы можете взять  в библиотеке  (кабинет 110)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«Библиотека – это ключ, которым  открывается дверь в обучение»  А. Моруа</dc:title>
  <dc:creator>bibl3</dc:creator>
  <cp:lastModifiedBy>m_ganihina</cp:lastModifiedBy>
  <cp:revision>225</cp:revision>
  <dcterms:created xsi:type="dcterms:W3CDTF">2015-12-28T03:29:45Z</dcterms:created>
  <dcterms:modified xsi:type="dcterms:W3CDTF">2018-09-21T06:40:17Z</dcterms:modified>
</cp:coreProperties>
</file>